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5"/>
  </p:notesMasterIdLst>
  <p:sldIdLst>
    <p:sldId id="256" r:id="rId2"/>
    <p:sldId id="259" r:id="rId3"/>
    <p:sldId id="305" r:id="rId4"/>
    <p:sldId id="260" r:id="rId5"/>
    <p:sldId id="309" r:id="rId6"/>
    <p:sldId id="315" r:id="rId7"/>
    <p:sldId id="262" r:id="rId8"/>
    <p:sldId id="273" r:id="rId9"/>
    <p:sldId id="310" r:id="rId10"/>
    <p:sldId id="281" r:id="rId11"/>
    <p:sldId id="316" r:id="rId12"/>
    <p:sldId id="317" r:id="rId13"/>
    <p:sldId id="275" r:id="rId14"/>
  </p:sldIdLst>
  <p:sldSz cx="9144000" cy="5143500" type="screen16x9"/>
  <p:notesSz cx="6858000" cy="9144000"/>
  <p:embeddedFontLst>
    <p:embeddedFont>
      <p:font typeface="Gowun Batang" panose="020B0604020202020204" charset="-127"/>
      <p:regular r:id="rId16"/>
      <p:bold r:id="rId17"/>
    </p:embeddedFont>
    <p:embeddedFont>
      <p:font typeface="Bebas Neue" panose="020B0606020202050201" pitchFamily="34" charset="0"/>
      <p:regular r:id="rId18"/>
    </p:embeddedFont>
    <p:embeddedFont>
      <p:font typeface="Fahkwang" panose="00000500000000000000" pitchFamily="2" charset="-34"/>
      <p:regular r:id="rId19"/>
      <p:bold r:id="rId20"/>
      <p:italic r:id="rId21"/>
      <p:boldItalic r:id="rId22"/>
    </p:embeddedFont>
    <p:embeddedFont>
      <p:font typeface="Fahkwang Medium" panose="00000600000000000000" pitchFamily="2" charset="-34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7E7B"/>
    <a:srgbClr val="C4E4FA"/>
    <a:srgbClr val="F0EFB1"/>
    <a:srgbClr val="B0EF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61324A-F809-42E6-88F7-CE830E319444}">
  <a:tblStyle styleId="{4161324A-F809-42E6-88F7-CE830E3194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9D28A68-91E2-4C15-9FDE-48F12702BD9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33" autoAdjust="0"/>
  </p:normalViewPr>
  <p:slideViewPr>
    <p:cSldViewPr snapToGrid="0">
      <p:cViewPr varScale="1">
        <p:scale>
          <a:sx n="114" d="100"/>
          <a:sy n="114" d="100"/>
        </p:scale>
        <p:origin x="5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58d4fa070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158d4fa070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3f2300de1a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3f2300de1a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ff44ea0438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ff44ea0438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58d4fa070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58d4fa070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158d4fa0704_1_28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158d4fa0704_1_28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158d4fa0704_1_28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158d4fa0704_1_28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54dda1946d_4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54dda1946d_4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526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4815394">
            <a:off x="5597781" y="1753187"/>
            <a:ext cx="4825201" cy="4863471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rot="4815509">
            <a:off x="-2712798" y="-2248498"/>
            <a:ext cx="6184270" cy="6233244"/>
          </a:xfrm>
          <a:prstGeom prst="ellipse">
            <a:avLst/>
          </a:prstGeom>
          <a:gradFill>
            <a:gsLst>
              <a:gs pos="0">
                <a:schemeClr val="accent1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4815458">
            <a:off x="4449344" y="-2432980"/>
            <a:ext cx="4944507" cy="4984061"/>
          </a:xfrm>
          <a:prstGeom prst="ellipse">
            <a:avLst/>
          </a:prstGeom>
          <a:gradFill>
            <a:gsLst>
              <a:gs pos="0">
                <a:schemeClr val="lt2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4815495">
            <a:off x="6791334" y="-673378"/>
            <a:ext cx="3721462" cy="3750955"/>
          </a:xfrm>
          <a:prstGeom prst="ellipse">
            <a:avLst/>
          </a:prstGeom>
          <a:gradFill>
            <a:gsLst>
              <a:gs pos="0">
                <a:schemeClr val="accent3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4815455">
            <a:off x="-903925" y="2985173"/>
            <a:ext cx="4045644" cy="4077553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2">
            <a:alphaModFix amt="50000"/>
          </a:blip>
          <a:srcRect t="1585" r="9950" b="23999"/>
          <a:stretch/>
        </p:blipFill>
        <p:spPr>
          <a:xfrm rot="10800000">
            <a:off x="5728" y="-30675"/>
            <a:ext cx="9143997" cy="521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 rot="4815400">
            <a:off x="-2156543" y="-10667648"/>
            <a:ext cx="4917430" cy="4956342"/>
          </a:xfrm>
          <a:prstGeom prst="ellipse">
            <a:avLst/>
          </a:prstGeom>
          <a:gradFill>
            <a:gsLst>
              <a:gs pos="0">
                <a:srgbClr val="E0FE68">
                  <a:alpha val="52156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821625" y="3057375"/>
            <a:ext cx="174000" cy="17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9446505" flipH="1">
            <a:off x="6554058" y="28735"/>
            <a:ext cx="5128480" cy="5128480"/>
          </a:xfrm>
          <a:prstGeom prst="chord">
            <a:avLst>
              <a:gd name="adj1" fmla="val 3969593"/>
              <a:gd name="adj2" fmla="val 14919894"/>
            </a:avLst>
          </a:prstGeom>
          <a:gradFill>
            <a:gsLst>
              <a:gs pos="0">
                <a:srgbClr val="FFFFFF">
                  <a:alpha val="32156"/>
                </a:srgbClr>
              </a:gs>
              <a:gs pos="0">
                <a:srgbClr val="FFFFFF">
                  <a:alpha val="0"/>
                </a:srgbClr>
              </a:gs>
              <a:gs pos="100000">
                <a:srgbClr val="FFFFFF">
                  <a:alpha val="50588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" name="Google Shape;18;p2"/>
          <p:cNvCxnSpPr/>
          <p:nvPr/>
        </p:nvCxnSpPr>
        <p:spPr>
          <a:xfrm flipH="1">
            <a:off x="6574275" y="2079043"/>
            <a:ext cx="2581500" cy="226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2"/>
          <p:cNvSpPr/>
          <p:nvPr/>
        </p:nvSpPr>
        <p:spPr>
          <a:xfrm>
            <a:off x="8537075" y="2457325"/>
            <a:ext cx="174000" cy="17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" name="Google Shape;20;p2"/>
          <p:cNvCxnSpPr/>
          <p:nvPr/>
        </p:nvCxnSpPr>
        <p:spPr>
          <a:xfrm>
            <a:off x="963150" y="3976625"/>
            <a:ext cx="419400" cy="364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21;p2"/>
          <p:cNvSpPr/>
          <p:nvPr/>
        </p:nvSpPr>
        <p:spPr>
          <a:xfrm rot="-9446481">
            <a:off x="-2558960" y="43951"/>
            <a:ext cx="5226926" cy="5226926"/>
          </a:xfrm>
          <a:prstGeom prst="chord">
            <a:avLst>
              <a:gd name="adj1" fmla="val 3969593"/>
              <a:gd name="adj2" fmla="val 14919894"/>
            </a:avLst>
          </a:prstGeom>
          <a:gradFill>
            <a:gsLst>
              <a:gs pos="0">
                <a:srgbClr val="FFFFFF">
                  <a:alpha val="32156"/>
                </a:srgbClr>
              </a:gs>
              <a:gs pos="0">
                <a:srgbClr val="FFFFFF">
                  <a:alpha val="0"/>
                </a:srgbClr>
              </a:gs>
              <a:gs pos="100000">
                <a:srgbClr val="FFFFFF">
                  <a:alpha val="50588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857900" y="1042025"/>
            <a:ext cx="5428200" cy="17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 b="0">
                <a:solidFill>
                  <a:schemeClr val="dk1"/>
                </a:solidFill>
                <a:latin typeface="Fahkwang"/>
                <a:ea typeface="Fahkwang"/>
                <a:cs typeface="Fahkwang"/>
                <a:sym typeface="Fahkwang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1382575" y="435075"/>
            <a:ext cx="6516300" cy="3906000"/>
          </a:xfrm>
          <a:prstGeom prst="round2SameRect">
            <a:avLst>
              <a:gd name="adj1" fmla="val 36135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1857900" y="2937625"/>
            <a:ext cx="50121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1305225" y="4254025"/>
            <a:ext cx="174000" cy="17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-3760925" y="0"/>
            <a:ext cx="5143500" cy="5143500"/>
          </a:xfrm>
          <a:prstGeom prst="arc">
            <a:avLst>
              <a:gd name="adj1" fmla="val 17863669"/>
              <a:gd name="adj2" fmla="val 378288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1305225" y="2476225"/>
            <a:ext cx="174000" cy="17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9_1_1_1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8"/>
          <p:cNvSpPr/>
          <p:nvPr/>
        </p:nvSpPr>
        <p:spPr>
          <a:xfrm rot="4815394">
            <a:off x="5597781" y="1753187"/>
            <a:ext cx="4825201" cy="4863471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14" name="Google Shape;414;p28"/>
          <p:cNvSpPr/>
          <p:nvPr/>
        </p:nvSpPr>
        <p:spPr>
          <a:xfrm rot="4815509">
            <a:off x="-2712798" y="-2248498"/>
            <a:ext cx="6184270" cy="6233244"/>
          </a:xfrm>
          <a:prstGeom prst="ellipse">
            <a:avLst/>
          </a:prstGeom>
          <a:gradFill>
            <a:gsLst>
              <a:gs pos="0">
                <a:schemeClr val="accent1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8"/>
          <p:cNvSpPr/>
          <p:nvPr/>
        </p:nvSpPr>
        <p:spPr>
          <a:xfrm rot="4815458">
            <a:off x="4449344" y="-2432980"/>
            <a:ext cx="4944507" cy="4984061"/>
          </a:xfrm>
          <a:prstGeom prst="ellipse">
            <a:avLst/>
          </a:prstGeom>
          <a:gradFill>
            <a:gsLst>
              <a:gs pos="0">
                <a:schemeClr val="lt2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8"/>
          <p:cNvSpPr/>
          <p:nvPr/>
        </p:nvSpPr>
        <p:spPr>
          <a:xfrm rot="4815495">
            <a:off x="6791334" y="-673378"/>
            <a:ext cx="3721462" cy="3750955"/>
          </a:xfrm>
          <a:prstGeom prst="ellipse">
            <a:avLst/>
          </a:prstGeom>
          <a:gradFill>
            <a:gsLst>
              <a:gs pos="0">
                <a:schemeClr val="accent3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8"/>
          <p:cNvSpPr/>
          <p:nvPr/>
        </p:nvSpPr>
        <p:spPr>
          <a:xfrm rot="4815455">
            <a:off x="-903925" y="2985173"/>
            <a:ext cx="4045644" cy="4077553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8" name="Google Shape;418;p28"/>
          <p:cNvPicPr preferRelativeResize="0"/>
          <p:nvPr/>
        </p:nvPicPr>
        <p:blipFill rotWithShape="1">
          <a:blip r:embed="rId2">
            <a:alphaModFix amt="50000"/>
          </a:blip>
          <a:srcRect t="1585" r="9950" b="23999"/>
          <a:stretch/>
        </p:blipFill>
        <p:spPr>
          <a:xfrm rot="10800000">
            <a:off x="5728" y="-30675"/>
            <a:ext cx="9143997" cy="5217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9" name="Google Shape;419;p28"/>
          <p:cNvGrpSpPr/>
          <p:nvPr/>
        </p:nvGrpSpPr>
        <p:grpSpPr>
          <a:xfrm>
            <a:off x="-1788475" y="-377525"/>
            <a:ext cx="10665925" cy="5564300"/>
            <a:chOff x="-1788475" y="234697"/>
            <a:chExt cx="10665925" cy="5564300"/>
          </a:xfrm>
        </p:grpSpPr>
        <p:sp>
          <p:nvSpPr>
            <p:cNvPr id="420" name="Google Shape;420;p28"/>
            <p:cNvSpPr/>
            <p:nvPr/>
          </p:nvSpPr>
          <p:spPr>
            <a:xfrm flipH="1">
              <a:off x="266550" y="844197"/>
              <a:ext cx="8610900" cy="4954800"/>
            </a:xfrm>
            <a:prstGeom prst="round2SameRect">
              <a:avLst>
                <a:gd name="adj1" fmla="val 36135"/>
                <a:gd name="adj2" fmla="val 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8"/>
            <p:cNvSpPr/>
            <p:nvPr/>
          </p:nvSpPr>
          <p:spPr>
            <a:xfrm flipH="1">
              <a:off x="8256725" y="1228249"/>
              <a:ext cx="174000" cy="174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-1788475" y="234697"/>
              <a:ext cx="2501700" cy="25017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3" name="Google Shape;423;p28"/>
          <p:cNvSpPr/>
          <p:nvPr/>
        </p:nvSpPr>
        <p:spPr>
          <a:xfrm flipH="1">
            <a:off x="177050" y="1752041"/>
            <a:ext cx="174000" cy="17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/>
          <p:nvPr/>
        </p:nvSpPr>
        <p:spPr>
          <a:xfrm rot="4815394">
            <a:off x="5597781" y="1753187"/>
            <a:ext cx="4825201" cy="4863471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7" name="Google Shape;57;p5"/>
          <p:cNvSpPr/>
          <p:nvPr/>
        </p:nvSpPr>
        <p:spPr>
          <a:xfrm rot="4815509">
            <a:off x="-2712798" y="-2248498"/>
            <a:ext cx="6184270" cy="6233244"/>
          </a:xfrm>
          <a:prstGeom prst="ellipse">
            <a:avLst/>
          </a:prstGeom>
          <a:gradFill>
            <a:gsLst>
              <a:gs pos="0">
                <a:schemeClr val="accent1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 rot="4815458">
            <a:off x="4449344" y="-2432980"/>
            <a:ext cx="4944507" cy="4984061"/>
          </a:xfrm>
          <a:prstGeom prst="ellipse">
            <a:avLst/>
          </a:prstGeom>
          <a:gradFill>
            <a:gsLst>
              <a:gs pos="0">
                <a:schemeClr val="lt2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 rot="4815495">
            <a:off x="6791334" y="-673378"/>
            <a:ext cx="3721462" cy="3750955"/>
          </a:xfrm>
          <a:prstGeom prst="ellipse">
            <a:avLst/>
          </a:prstGeom>
          <a:gradFill>
            <a:gsLst>
              <a:gs pos="0">
                <a:schemeClr val="accent3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/>
          <p:nvPr/>
        </p:nvSpPr>
        <p:spPr>
          <a:xfrm rot="4815455">
            <a:off x="-903925" y="2985173"/>
            <a:ext cx="4045644" cy="4077553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" name="Google Shape;61;p5"/>
          <p:cNvPicPr preferRelativeResize="0"/>
          <p:nvPr/>
        </p:nvPicPr>
        <p:blipFill rotWithShape="1">
          <a:blip r:embed="rId2">
            <a:alphaModFix amt="50000"/>
          </a:blip>
          <a:srcRect t="1585" r="9950" b="23999"/>
          <a:stretch/>
        </p:blipFill>
        <p:spPr>
          <a:xfrm rot="10800000">
            <a:off x="5728" y="-30675"/>
            <a:ext cx="9143997" cy="521745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5"/>
          <p:cNvSpPr/>
          <p:nvPr/>
        </p:nvSpPr>
        <p:spPr>
          <a:xfrm rot="-1353668" flipH="1">
            <a:off x="-1633785" y="-19216"/>
            <a:ext cx="3331779" cy="3331779"/>
          </a:xfrm>
          <a:prstGeom prst="chord">
            <a:avLst>
              <a:gd name="adj1" fmla="val 3969593"/>
              <a:gd name="adj2" fmla="val 14919894"/>
            </a:avLst>
          </a:prstGeom>
          <a:gradFill>
            <a:gsLst>
              <a:gs pos="0">
                <a:srgbClr val="FFFFFF">
                  <a:alpha val="32156"/>
                </a:srgbClr>
              </a:gs>
              <a:gs pos="0">
                <a:srgbClr val="FFFFFF">
                  <a:alpha val="0"/>
                </a:srgbClr>
              </a:gs>
              <a:gs pos="100000">
                <a:srgbClr val="FFFFFF">
                  <a:alpha val="50588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"/>
          <p:cNvSpPr/>
          <p:nvPr/>
        </p:nvSpPr>
        <p:spPr>
          <a:xfrm rot="1353668">
            <a:off x="7454390" y="1777434"/>
            <a:ext cx="3331779" cy="3331779"/>
          </a:xfrm>
          <a:prstGeom prst="chord">
            <a:avLst>
              <a:gd name="adj1" fmla="val 3969593"/>
              <a:gd name="adj2" fmla="val 14919894"/>
            </a:avLst>
          </a:prstGeom>
          <a:gradFill>
            <a:gsLst>
              <a:gs pos="0">
                <a:srgbClr val="FFFFFF">
                  <a:alpha val="32156"/>
                </a:srgbClr>
              </a:gs>
              <a:gs pos="0">
                <a:srgbClr val="FFFFFF">
                  <a:alpha val="0"/>
                </a:srgbClr>
              </a:gs>
              <a:gs pos="100000">
                <a:srgbClr val="FFFFFF">
                  <a:alpha val="50588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" name="Google Shape;64;p5"/>
          <p:cNvGrpSpPr/>
          <p:nvPr/>
        </p:nvGrpSpPr>
        <p:grpSpPr>
          <a:xfrm rot="10800000" flipH="1">
            <a:off x="500" y="-14750"/>
            <a:ext cx="9127332" cy="5163023"/>
            <a:chOff x="500" y="13243"/>
            <a:chExt cx="9127332" cy="5163023"/>
          </a:xfrm>
        </p:grpSpPr>
        <p:sp>
          <p:nvSpPr>
            <p:cNvPr id="65" name="Google Shape;65;p5"/>
            <p:cNvSpPr/>
            <p:nvPr/>
          </p:nvSpPr>
          <p:spPr>
            <a:xfrm>
              <a:off x="395475" y="233350"/>
              <a:ext cx="8293200" cy="4601100"/>
            </a:xfrm>
            <a:prstGeom prst="round2SameRect">
              <a:avLst>
                <a:gd name="adj1" fmla="val 12620"/>
                <a:gd name="adj2" fmla="val 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" name="Google Shape;66;p5"/>
            <p:cNvCxnSpPr/>
            <p:nvPr/>
          </p:nvCxnSpPr>
          <p:spPr>
            <a:xfrm flipH="1">
              <a:off x="500" y="417950"/>
              <a:ext cx="547800" cy="690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" name="Google Shape;67;p5"/>
            <p:cNvCxnSpPr/>
            <p:nvPr/>
          </p:nvCxnSpPr>
          <p:spPr>
            <a:xfrm flipH="1">
              <a:off x="525" y="4801700"/>
              <a:ext cx="384000" cy="341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" name="Google Shape;68;p5"/>
            <p:cNvCxnSpPr/>
            <p:nvPr/>
          </p:nvCxnSpPr>
          <p:spPr>
            <a:xfrm flipH="1">
              <a:off x="8304675" y="4834566"/>
              <a:ext cx="384000" cy="341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" name="Google Shape;69;p5"/>
            <p:cNvCxnSpPr/>
            <p:nvPr/>
          </p:nvCxnSpPr>
          <p:spPr>
            <a:xfrm flipH="1">
              <a:off x="8623832" y="13243"/>
              <a:ext cx="504000" cy="525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0" name="Google Shape;70;p5"/>
            <p:cNvSpPr/>
            <p:nvPr/>
          </p:nvSpPr>
          <p:spPr>
            <a:xfrm>
              <a:off x="276300" y="4725050"/>
              <a:ext cx="174000" cy="174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subTitle" idx="1"/>
          </p:nvPr>
        </p:nvSpPr>
        <p:spPr>
          <a:xfrm>
            <a:off x="4804455" y="3032760"/>
            <a:ext cx="27432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subTitle" idx="2"/>
          </p:nvPr>
        </p:nvSpPr>
        <p:spPr>
          <a:xfrm>
            <a:off x="1596400" y="3032760"/>
            <a:ext cx="27432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subTitle" idx="3"/>
          </p:nvPr>
        </p:nvSpPr>
        <p:spPr>
          <a:xfrm>
            <a:off x="4804452" y="2520696"/>
            <a:ext cx="27432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ubTitle" idx="4"/>
          </p:nvPr>
        </p:nvSpPr>
        <p:spPr>
          <a:xfrm>
            <a:off x="1596400" y="2520696"/>
            <a:ext cx="27432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7974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 rot="4815394">
            <a:off x="5597781" y="1753187"/>
            <a:ext cx="4825201" cy="4863471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 rot="4815509">
            <a:off x="-2712798" y="-2248498"/>
            <a:ext cx="6184270" cy="6233244"/>
          </a:xfrm>
          <a:prstGeom prst="ellipse">
            <a:avLst/>
          </a:prstGeom>
          <a:gradFill>
            <a:gsLst>
              <a:gs pos="0">
                <a:schemeClr val="accent1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4815458">
            <a:off x="4449344" y="-2432980"/>
            <a:ext cx="4944507" cy="4984061"/>
          </a:xfrm>
          <a:prstGeom prst="ellipse">
            <a:avLst/>
          </a:prstGeom>
          <a:gradFill>
            <a:gsLst>
              <a:gs pos="0">
                <a:schemeClr val="lt2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rot="4815495">
            <a:off x="6791334" y="-673378"/>
            <a:ext cx="3721462" cy="3750955"/>
          </a:xfrm>
          <a:prstGeom prst="ellipse">
            <a:avLst/>
          </a:prstGeom>
          <a:gradFill>
            <a:gsLst>
              <a:gs pos="0">
                <a:schemeClr val="accent3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 rot="4815455">
            <a:off x="-903925" y="2985173"/>
            <a:ext cx="4045644" cy="4077553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3"/>
          <p:cNvPicPr preferRelativeResize="0"/>
          <p:nvPr/>
        </p:nvPicPr>
        <p:blipFill rotWithShape="1">
          <a:blip r:embed="rId2">
            <a:alphaModFix amt="50000"/>
          </a:blip>
          <a:srcRect t="1585" r="9950" b="23999"/>
          <a:stretch/>
        </p:blipFill>
        <p:spPr>
          <a:xfrm rot="10800000">
            <a:off x="5728" y="-30675"/>
            <a:ext cx="9143997" cy="521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rot="10800000" flipH="1">
            <a:off x="4422557" y="246450"/>
            <a:ext cx="4635000" cy="4635000"/>
          </a:xfrm>
          <a:prstGeom prst="arc">
            <a:avLst>
              <a:gd name="adj1" fmla="val 19006241"/>
              <a:gd name="adj2" fmla="val 675930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" name="Google Shape;36;p3"/>
          <p:cNvCxnSpPr/>
          <p:nvPr/>
        </p:nvCxnSpPr>
        <p:spPr>
          <a:xfrm rot="10800000">
            <a:off x="8430766" y="0"/>
            <a:ext cx="0" cy="5182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3"/>
          <p:cNvCxnSpPr/>
          <p:nvPr/>
        </p:nvCxnSpPr>
        <p:spPr>
          <a:xfrm rot="10800000">
            <a:off x="-299150" y="424400"/>
            <a:ext cx="873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3"/>
          <p:cNvSpPr txBox="1">
            <a:spLocks noGrp="1"/>
          </p:cNvSpPr>
          <p:nvPr>
            <p:ph type="title"/>
          </p:nvPr>
        </p:nvSpPr>
        <p:spPr>
          <a:xfrm>
            <a:off x="713225" y="2253575"/>
            <a:ext cx="5062200" cy="10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318525"/>
            <a:ext cx="1471800" cy="97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713225" y="3291800"/>
            <a:ext cx="2855400" cy="7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"/>
          <p:cNvSpPr/>
          <p:nvPr/>
        </p:nvSpPr>
        <p:spPr>
          <a:xfrm rot="10800000">
            <a:off x="5748010" y="335596"/>
            <a:ext cx="174000" cy="17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" name="Google Shape;42;p3"/>
          <p:cNvCxnSpPr/>
          <p:nvPr/>
        </p:nvCxnSpPr>
        <p:spPr>
          <a:xfrm flipH="1">
            <a:off x="6574947" y="2685450"/>
            <a:ext cx="1856400" cy="25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43;p3"/>
          <p:cNvSpPr/>
          <p:nvPr/>
        </p:nvSpPr>
        <p:spPr>
          <a:xfrm rot="10800000">
            <a:off x="8343779" y="2596446"/>
            <a:ext cx="174000" cy="17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/>
          <p:nvPr/>
        </p:nvSpPr>
        <p:spPr>
          <a:xfrm rot="4815394">
            <a:off x="5597781" y="1753187"/>
            <a:ext cx="4825201" cy="4863471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78" name="Google Shape;78;p6"/>
          <p:cNvSpPr/>
          <p:nvPr/>
        </p:nvSpPr>
        <p:spPr>
          <a:xfrm rot="4815509">
            <a:off x="-2712798" y="-2248498"/>
            <a:ext cx="6184270" cy="6233244"/>
          </a:xfrm>
          <a:prstGeom prst="ellipse">
            <a:avLst/>
          </a:prstGeom>
          <a:gradFill>
            <a:gsLst>
              <a:gs pos="0">
                <a:schemeClr val="accent1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/>
          <p:nvPr/>
        </p:nvSpPr>
        <p:spPr>
          <a:xfrm rot="4815458">
            <a:off x="4449344" y="-2432980"/>
            <a:ext cx="4944507" cy="4984061"/>
          </a:xfrm>
          <a:prstGeom prst="ellipse">
            <a:avLst/>
          </a:prstGeom>
          <a:gradFill>
            <a:gsLst>
              <a:gs pos="0">
                <a:schemeClr val="lt2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6"/>
          <p:cNvSpPr/>
          <p:nvPr/>
        </p:nvSpPr>
        <p:spPr>
          <a:xfrm rot="4815455">
            <a:off x="-903925" y="2985173"/>
            <a:ext cx="4045644" cy="4077553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1" name="Google Shape;81;p6"/>
          <p:cNvPicPr preferRelativeResize="0"/>
          <p:nvPr/>
        </p:nvPicPr>
        <p:blipFill rotWithShape="1">
          <a:blip r:embed="rId2">
            <a:alphaModFix amt="50000"/>
          </a:blip>
          <a:srcRect t="1585" r="9950" b="23999"/>
          <a:stretch/>
        </p:blipFill>
        <p:spPr>
          <a:xfrm rot="10800000">
            <a:off x="5728" y="-30675"/>
            <a:ext cx="9143997" cy="52174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6"/>
          <p:cNvSpPr/>
          <p:nvPr/>
        </p:nvSpPr>
        <p:spPr>
          <a:xfrm rot="4815495">
            <a:off x="6046384" y="181122"/>
            <a:ext cx="3721462" cy="3750955"/>
          </a:xfrm>
          <a:prstGeom prst="ellipse">
            <a:avLst/>
          </a:prstGeom>
          <a:gradFill>
            <a:gsLst>
              <a:gs pos="0">
                <a:srgbClr val="D9EAD3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/>
          <p:cNvSpPr/>
          <p:nvPr/>
        </p:nvSpPr>
        <p:spPr>
          <a:xfrm flipH="1">
            <a:off x="8558266" y="1550052"/>
            <a:ext cx="4254300" cy="4254300"/>
          </a:xfrm>
          <a:prstGeom prst="arc">
            <a:avLst>
              <a:gd name="adj1" fmla="val 18998211"/>
              <a:gd name="adj2" fmla="val 262710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6"/>
          <p:cNvSpPr/>
          <p:nvPr/>
        </p:nvSpPr>
        <p:spPr>
          <a:xfrm flipH="1">
            <a:off x="8919858" y="2307883"/>
            <a:ext cx="144000" cy="14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6"/>
          <p:cNvSpPr/>
          <p:nvPr/>
        </p:nvSpPr>
        <p:spPr>
          <a:xfrm rot="-9446332">
            <a:off x="-1633785" y="1777434"/>
            <a:ext cx="3331779" cy="3331779"/>
          </a:xfrm>
          <a:prstGeom prst="chord">
            <a:avLst>
              <a:gd name="adj1" fmla="val 3969593"/>
              <a:gd name="adj2" fmla="val 14919894"/>
            </a:avLst>
          </a:prstGeom>
          <a:gradFill>
            <a:gsLst>
              <a:gs pos="0">
                <a:srgbClr val="FFFFFF">
                  <a:alpha val="32156"/>
                </a:srgbClr>
              </a:gs>
              <a:gs pos="0">
                <a:srgbClr val="FFFFFF">
                  <a:alpha val="0"/>
                </a:srgbClr>
              </a:gs>
              <a:gs pos="100000">
                <a:srgbClr val="FFFFFF">
                  <a:alpha val="50588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6"/>
          <p:cNvSpPr/>
          <p:nvPr/>
        </p:nvSpPr>
        <p:spPr>
          <a:xfrm rot="9446332" flipH="1">
            <a:off x="7454390" y="-19216"/>
            <a:ext cx="3331779" cy="3331779"/>
          </a:xfrm>
          <a:prstGeom prst="chord">
            <a:avLst>
              <a:gd name="adj1" fmla="val 3969593"/>
              <a:gd name="adj2" fmla="val 14919894"/>
            </a:avLst>
          </a:prstGeom>
          <a:gradFill>
            <a:gsLst>
              <a:gs pos="0">
                <a:srgbClr val="FFFFFF">
                  <a:alpha val="32156"/>
                </a:srgbClr>
              </a:gs>
              <a:gs pos="0">
                <a:srgbClr val="FFFFFF">
                  <a:alpha val="0"/>
                </a:srgbClr>
              </a:gs>
              <a:gs pos="100000">
                <a:srgbClr val="FFFFFF">
                  <a:alpha val="50588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/>
          <p:nvPr/>
        </p:nvSpPr>
        <p:spPr>
          <a:xfrm rot="4815394">
            <a:off x="5597781" y="1753187"/>
            <a:ext cx="4825201" cy="4863471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02" name="Google Shape;102;p8"/>
          <p:cNvSpPr/>
          <p:nvPr/>
        </p:nvSpPr>
        <p:spPr>
          <a:xfrm rot="4815509">
            <a:off x="-2712798" y="-2248498"/>
            <a:ext cx="6184270" cy="6233244"/>
          </a:xfrm>
          <a:prstGeom prst="ellipse">
            <a:avLst/>
          </a:prstGeom>
          <a:gradFill>
            <a:gsLst>
              <a:gs pos="0">
                <a:schemeClr val="accent1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8"/>
          <p:cNvSpPr/>
          <p:nvPr/>
        </p:nvSpPr>
        <p:spPr>
          <a:xfrm rot="4815458">
            <a:off x="4449344" y="-2432980"/>
            <a:ext cx="4944507" cy="4984061"/>
          </a:xfrm>
          <a:prstGeom prst="ellipse">
            <a:avLst/>
          </a:prstGeom>
          <a:gradFill>
            <a:gsLst>
              <a:gs pos="0">
                <a:schemeClr val="lt2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/>
          <p:cNvSpPr/>
          <p:nvPr/>
        </p:nvSpPr>
        <p:spPr>
          <a:xfrm rot="4815495">
            <a:off x="6791334" y="-673378"/>
            <a:ext cx="3721462" cy="3750955"/>
          </a:xfrm>
          <a:prstGeom prst="ellipse">
            <a:avLst/>
          </a:prstGeom>
          <a:gradFill>
            <a:gsLst>
              <a:gs pos="0">
                <a:schemeClr val="accent3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/>
          <p:cNvSpPr/>
          <p:nvPr/>
        </p:nvSpPr>
        <p:spPr>
          <a:xfrm rot="4815455">
            <a:off x="-903925" y="2985173"/>
            <a:ext cx="4045644" cy="4077553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6" name="Google Shape;106;p8"/>
          <p:cNvPicPr preferRelativeResize="0"/>
          <p:nvPr/>
        </p:nvPicPr>
        <p:blipFill rotWithShape="1">
          <a:blip r:embed="rId2">
            <a:alphaModFix amt="50000"/>
          </a:blip>
          <a:srcRect t="1585" r="9950" b="23999"/>
          <a:stretch/>
        </p:blipFill>
        <p:spPr>
          <a:xfrm rot="10800000">
            <a:off x="5728" y="-30675"/>
            <a:ext cx="9143997" cy="521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8"/>
          <p:cNvSpPr/>
          <p:nvPr/>
        </p:nvSpPr>
        <p:spPr>
          <a:xfrm>
            <a:off x="12050" y="-30675"/>
            <a:ext cx="4655400" cy="4608600"/>
          </a:xfrm>
          <a:prstGeom prst="flowChartDelay">
            <a:avLst/>
          </a:prstGeom>
          <a:gradFill>
            <a:gsLst>
              <a:gs pos="0">
                <a:srgbClr val="FFFFFF">
                  <a:alpha val="32156"/>
                </a:srgbClr>
              </a:gs>
              <a:gs pos="0">
                <a:srgbClr val="FFFFFF">
                  <a:alpha val="0"/>
                </a:srgbClr>
              </a:gs>
              <a:gs pos="100000">
                <a:srgbClr val="FFFFFF">
                  <a:alpha val="50588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8"/>
          <p:cNvSpPr/>
          <p:nvPr/>
        </p:nvSpPr>
        <p:spPr>
          <a:xfrm flipH="1">
            <a:off x="4832400" y="1128375"/>
            <a:ext cx="4311600" cy="4069200"/>
          </a:xfrm>
          <a:prstGeom prst="flowChartDelay">
            <a:avLst/>
          </a:prstGeom>
          <a:gradFill>
            <a:gsLst>
              <a:gs pos="0">
                <a:srgbClr val="FFFFFF">
                  <a:alpha val="32156"/>
                </a:srgbClr>
              </a:gs>
              <a:gs pos="0">
                <a:srgbClr val="FFFFFF">
                  <a:alpha val="0"/>
                </a:srgbClr>
              </a:gs>
              <a:gs pos="100000">
                <a:srgbClr val="FFFFFF">
                  <a:alpha val="50588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" name="Google Shape;109;p8"/>
          <p:cNvGrpSpPr/>
          <p:nvPr/>
        </p:nvGrpSpPr>
        <p:grpSpPr>
          <a:xfrm>
            <a:off x="-3768210" y="-298132"/>
            <a:ext cx="16789702" cy="5683565"/>
            <a:chOff x="-3768210" y="-203801"/>
            <a:chExt cx="16789702" cy="5683565"/>
          </a:xfrm>
        </p:grpSpPr>
        <p:sp>
          <p:nvSpPr>
            <p:cNvPr id="110" name="Google Shape;110;p8"/>
            <p:cNvSpPr/>
            <p:nvPr/>
          </p:nvSpPr>
          <p:spPr>
            <a:xfrm flipH="1">
              <a:off x="713100" y="534575"/>
              <a:ext cx="7803600" cy="4069200"/>
            </a:xfrm>
            <a:prstGeom prst="round2SameRect">
              <a:avLst>
                <a:gd name="adj1" fmla="val 36135"/>
                <a:gd name="adj2" fmla="val 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 flipH="1">
              <a:off x="7877992" y="336263"/>
              <a:ext cx="5143500" cy="51435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8"/>
            <p:cNvSpPr/>
            <p:nvPr/>
          </p:nvSpPr>
          <p:spPr>
            <a:xfrm flipH="1">
              <a:off x="8293535" y="1288890"/>
              <a:ext cx="174000" cy="174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-3768210" y="-203801"/>
              <a:ext cx="5143500" cy="51435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8"/>
          <p:cNvSpPr txBox="1">
            <a:spLocks noGrp="1"/>
          </p:cNvSpPr>
          <p:nvPr>
            <p:ph type="title"/>
          </p:nvPr>
        </p:nvSpPr>
        <p:spPr>
          <a:xfrm>
            <a:off x="2052300" y="1530225"/>
            <a:ext cx="5039400" cy="185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5" name="Google Shape;115;p8"/>
          <p:cNvSpPr/>
          <p:nvPr/>
        </p:nvSpPr>
        <p:spPr>
          <a:xfrm flipH="1">
            <a:off x="629996" y="4429488"/>
            <a:ext cx="174000" cy="17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9"/>
          <p:cNvSpPr/>
          <p:nvPr/>
        </p:nvSpPr>
        <p:spPr>
          <a:xfrm rot="4815394">
            <a:off x="5597781" y="1753187"/>
            <a:ext cx="4825201" cy="4863471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18" name="Google Shape;118;p9"/>
          <p:cNvSpPr/>
          <p:nvPr/>
        </p:nvSpPr>
        <p:spPr>
          <a:xfrm rot="4815509">
            <a:off x="-2712798" y="-2248498"/>
            <a:ext cx="6184270" cy="6233244"/>
          </a:xfrm>
          <a:prstGeom prst="ellipse">
            <a:avLst/>
          </a:prstGeom>
          <a:gradFill>
            <a:gsLst>
              <a:gs pos="0">
                <a:schemeClr val="accent1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9"/>
          <p:cNvSpPr/>
          <p:nvPr/>
        </p:nvSpPr>
        <p:spPr>
          <a:xfrm rot="4815458">
            <a:off x="4449344" y="-2432980"/>
            <a:ext cx="4944507" cy="4984061"/>
          </a:xfrm>
          <a:prstGeom prst="ellipse">
            <a:avLst/>
          </a:prstGeom>
          <a:gradFill>
            <a:gsLst>
              <a:gs pos="0">
                <a:schemeClr val="lt2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"/>
          <p:cNvSpPr/>
          <p:nvPr/>
        </p:nvSpPr>
        <p:spPr>
          <a:xfrm rot="4815495">
            <a:off x="6791334" y="-673378"/>
            <a:ext cx="3721462" cy="3750955"/>
          </a:xfrm>
          <a:prstGeom prst="ellipse">
            <a:avLst/>
          </a:prstGeom>
          <a:gradFill>
            <a:gsLst>
              <a:gs pos="0">
                <a:schemeClr val="accent3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9"/>
          <p:cNvSpPr/>
          <p:nvPr/>
        </p:nvSpPr>
        <p:spPr>
          <a:xfrm rot="4815455">
            <a:off x="-903925" y="2985173"/>
            <a:ext cx="4045644" cy="4077553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" name="Google Shape;122;p9"/>
          <p:cNvPicPr preferRelativeResize="0"/>
          <p:nvPr/>
        </p:nvPicPr>
        <p:blipFill rotWithShape="1">
          <a:blip r:embed="rId2">
            <a:alphaModFix amt="50000"/>
          </a:blip>
          <a:srcRect t="1585" r="9950" b="23999"/>
          <a:stretch/>
        </p:blipFill>
        <p:spPr>
          <a:xfrm rot="10800000">
            <a:off x="5728" y="-30675"/>
            <a:ext cx="9143997" cy="521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9"/>
          <p:cNvSpPr/>
          <p:nvPr/>
        </p:nvSpPr>
        <p:spPr>
          <a:xfrm flipH="1">
            <a:off x="3954025" y="-2575"/>
            <a:ext cx="5195700" cy="5143500"/>
          </a:xfrm>
          <a:prstGeom prst="flowChartDelay">
            <a:avLst/>
          </a:prstGeom>
          <a:gradFill>
            <a:gsLst>
              <a:gs pos="0">
                <a:srgbClr val="FFFFFF">
                  <a:alpha val="32156"/>
                </a:srgbClr>
              </a:gs>
              <a:gs pos="0">
                <a:srgbClr val="FFFFFF">
                  <a:alpha val="0"/>
                </a:srgbClr>
              </a:gs>
              <a:gs pos="100000">
                <a:srgbClr val="FFFFFF">
                  <a:alpha val="50588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9"/>
          <p:cNvSpPr/>
          <p:nvPr/>
        </p:nvSpPr>
        <p:spPr>
          <a:xfrm>
            <a:off x="627300" y="534574"/>
            <a:ext cx="8516700" cy="4069200"/>
          </a:xfrm>
          <a:prstGeom prst="round2SameRect">
            <a:avLst>
              <a:gd name="adj1" fmla="val 36135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-3810765" y="256124"/>
            <a:ext cx="5143500" cy="5143500"/>
          </a:xfrm>
          <a:prstGeom prst="arc">
            <a:avLst>
              <a:gd name="adj1" fmla="val 17863669"/>
              <a:gd name="adj2" fmla="val 378288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741271" y="1182292"/>
            <a:ext cx="174000" cy="17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9"/>
          <p:cNvSpPr txBox="1">
            <a:spLocks noGrp="1"/>
          </p:cNvSpPr>
          <p:nvPr>
            <p:ph type="title"/>
          </p:nvPr>
        </p:nvSpPr>
        <p:spPr>
          <a:xfrm>
            <a:off x="3174625" y="1593200"/>
            <a:ext cx="52668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9"/>
          <p:cNvSpPr txBox="1">
            <a:spLocks noGrp="1"/>
          </p:cNvSpPr>
          <p:nvPr>
            <p:ph type="subTitle" idx="1"/>
          </p:nvPr>
        </p:nvSpPr>
        <p:spPr>
          <a:xfrm>
            <a:off x="3177925" y="2718050"/>
            <a:ext cx="5263500" cy="14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9"/>
          <p:cNvSpPr/>
          <p:nvPr/>
        </p:nvSpPr>
        <p:spPr>
          <a:xfrm rot="4815394">
            <a:off x="5597781" y="1753187"/>
            <a:ext cx="4825201" cy="4863471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74" name="Google Shape;274;p19"/>
          <p:cNvSpPr/>
          <p:nvPr/>
        </p:nvSpPr>
        <p:spPr>
          <a:xfrm rot="4815509">
            <a:off x="-2712798" y="-2248498"/>
            <a:ext cx="6184270" cy="6233244"/>
          </a:xfrm>
          <a:prstGeom prst="ellipse">
            <a:avLst/>
          </a:prstGeom>
          <a:gradFill>
            <a:gsLst>
              <a:gs pos="0">
                <a:schemeClr val="accent1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9"/>
          <p:cNvSpPr/>
          <p:nvPr/>
        </p:nvSpPr>
        <p:spPr>
          <a:xfrm rot="4815458">
            <a:off x="4449344" y="-2432980"/>
            <a:ext cx="4944507" cy="4984061"/>
          </a:xfrm>
          <a:prstGeom prst="ellipse">
            <a:avLst/>
          </a:prstGeom>
          <a:gradFill>
            <a:gsLst>
              <a:gs pos="0">
                <a:schemeClr val="lt2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9"/>
          <p:cNvSpPr/>
          <p:nvPr/>
        </p:nvSpPr>
        <p:spPr>
          <a:xfrm rot="4815495">
            <a:off x="6791334" y="-673378"/>
            <a:ext cx="3721462" cy="3750955"/>
          </a:xfrm>
          <a:prstGeom prst="ellipse">
            <a:avLst/>
          </a:prstGeom>
          <a:gradFill>
            <a:gsLst>
              <a:gs pos="0">
                <a:schemeClr val="accent3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9"/>
          <p:cNvSpPr/>
          <p:nvPr/>
        </p:nvSpPr>
        <p:spPr>
          <a:xfrm rot="4815455">
            <a:off x="-903925" y="2985173"/>
            <a:ext cx="4045644" cy="4077553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Google Shape;278;p19"/>
          <p:cNvPicPr preferRelativeResize="0"/>
          <p:nvPr/>
        </p:nvPicPr>
        <p:blipFill rotWithShape="1">
          <a:blip r:embed="rId2">
            <a:alphaModFix amt="50000"/>
          </a:blip>
          <a:srcRect t="1585" r="9950" b="23999"/>
          <a:stretch/>
        </p:blipFill>
        <p:spPr>
          <a:xfrm rot="10800000">
            <a:off x="5728" y="-30675"/>
            <a:ext cx="9143997" cy="5217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9"/>
          <p:cNvGrpSpPr/>
          <p:nvPr/>
        </p:nvGrpSpPr>
        <p:grpSpPr>
          <a:xfrm>
            <a:off x="500" y="-14750"/>
            <a:ext cx="9137300" cy="5172991"/>
            <a:chOff x="500" y="3275"/>
            <a:chExt cx="9137300" cy="5172991"/>
          </a:xfrm>
        </p:grpSpPr>
        <p:sp>
          <p:nvSpPr>
            <p:cNvPr id="280" name="Google Shape;280;p19"/>
            <p:cNvSpPr/>
            <p:nvPr/>
          </p:nvSpPr>
          <p:spPr>
            <a:xfrm>
              <a:off x="395475" y="233350"/>
              <a:ext cx="8293200" cy="4601100"/>
            </a:xfrm>
            <a:prstGeom prst="round2SameRect">
              <a:avLst>
                <a:gd name="adj1" fmla="val 12620"/>
                <a:gd name="adj2" fmla="val 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1" name="Google Shape;281;p19"/>
            <p:cNvCxnSpPr/>
            <p:nvPr/>
          </p:nvCxnSpPr>
          <p:spPr>
            <a:xfrm flipH="1">
              <a:off x="500" y="417950"/>
              <a:ext cx="547800" cy="690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19"/>
            <p:cNvCxnSpPr/>
            <p:nvPr/>
          </p:nvCxnSpPr>
          <p:spPr>
            <a:xfrm flipH="1">
              <a:off x="525" y="4801700"/>
              <a:ext cx="384000" cy="341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19"/>
            <p:cNvCxnSpPr/>
            <p:nvPr/>
          </p:nvCxnSpPr>
          <p:spPr>
            <a:xfrm flipH="1">
              <a:off x="8304675" y="4834566"/>
              <a:ext cx="384000" cy="341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284;p19"/>
            <p:cNvCxnSpPr/>
            <p:nvPr/>
          </p:nvCxnSpPr>
          <p:spPr>
            <a:xfrm flipH="1">
              <a:off x="8633800" y="3275"/>
              <a:ext cx="504000" cy="525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5" name="Google Shape;285;p19"/>
            <p:cNvSpPr/>
            <p:nvPr/>
          </p:nvSpPr>
          <p:spPr>
            <a:xfrm>
              <a:off x="276300" y="4725050"/>
              <a:ext cx="174000" cy="174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19"/>
          <p:cNvSpPr txBox="1">
            <a:spLocks noGrp="1"/>
          </p:cNvSpPr>
          <p:nvPr>
            <p:ph type="subTitle" idx="1"/>
          </p:nvPr>
        </p:nvSpPr>
        <p:spPr>
          <a:xfrm>
            <a:off x="1101224" y="2345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19"/>
          <p:cNvSpPr txBox="1">
            <a:spLocks noGrp="1"/>
          </p:cNvSpPr>
          <p:nvPr>
            <p:ph type="subTitle" idx="2"/>
          </p:nvPr>
        </p:nvSpPr>
        <p:spPr>
          <a:xfrm>
            <a:off x="3578997" y="2345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19"/>
          <p:cNvSpPr txBox="1">
            <a:spLocks noGrp="1"/>
          </p:cNvSpPr>
          <p:nvPr>
            <p:ph type="subTitle" idx="3"/>
          </p:nvPr>
        </p:nvSpPr>
        <p:spPr>
          <a:xfrm>
            <a:off x="1101224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19"/>
          <p:cNvSpPr txBox="1">
            <a:spLocks noGrp="1"/>
          </p:cNvSpPr>
          <p:nvPr>
            <p:ph type="subTitle" idx="4"/>
          </p:nvPr>
        </p:nvSpPr>
        <p:spPr>
          <a:xfrm>
            <a:off x="3578997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9"/>
          <p:cNvSpPr txBox="1">
            <a:spLocks noGrp="1"/>
          </p:cNvSpPr>
          <p:nvPr>
            <p:ph type="subTitle" idx="5"/>
          </p:nvPr>
        </p:nvSpPr>
        <p:spPr>
          <a:xfrm>
            <a:off x="6056776" y="2345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19"/>
          <p:cNvSpPr txBox="1">
            <a:spLocks noGrp="1"/>
          </p:cNvSpPr>
          <p:nvPr>
            <p:ph type="subTitle" idx="6"/>
          </p:nvPr>
        </p:nvSpPr>
        <p:spPr>
          <a:xfrm>
            <a:off x="6056776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9"/>
          <p:cNvSpPr txBox="1">
            <a:spLocks noGrp="1"/>
          </p:cNvSpPr>
          <p:nvPr>
            <p:ph type="subTitle" idx="7"/>
          </p:nvPr>
        </p:nvSpPr>
        <p:spPr>
          <a:xfrm>
            <a:off x="1101225" y="1911450"/>
            <a:ext cx="19860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4" name="Google Shape;294;p19"/>
          <p:cNvSpPr txBox="1">
            <a:spLocks noGrp="1"/>
          </p:cNvSpPr>
          <p:nvPr>
            <p:ph type="subTitle" idx="8"/>
          </p:nvPr>
        </p:nvSpPr>
        <p:spPr>
          <a:xfrm>
            <a:off x="3579000" y="1911450"/>
            <a:ext cx="19860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5" name="Google Shape;295;p19"/>
          <p:cNvSpPr txBox="1">
            <a:spLocks noGrp="1"/>
          </p:cNvSpPr>
          <p:nvPr>
            <p:ph type="subTitle" idx="9"/>
          </p:nvPr>
        </p:nvSpPr>
        <p:spPr>
          <a:xfrm>
            <a:off x="6056775" y="1911450"/>
            <a:ext cx="19860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6" name="Google Shape;296;p19"/>
          <p:cNvSpPr txBox="1">
            <a:spLocks noGrp="1"/>
          </p:cNvSpPr>
          <p:nvPr>
            <p:ph type="subTitle" idx="13"/>
          </p:nvPr>
        </p:nvSpPr>
        <p:spPr>
          <a:xfrm>
            <a:off x="1101225" y="3649650"/>
            <a:ext cx="19860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7" name="Google Shape;297;p19"/>
          <p:cNvSpPr txBox="1">
            <a:spLocks noGrp="1"/>
          </p:cNvSpPr>
          <p:nvPr>
            <p:ph type="subTitle" idx="14"/>
          </p:nvPr>
        </p:nvSpPr>
        <p:spPr>
          <a:xfrm>
            <a:off x="3579000" y="3649650"/>
            <a:ext cx="19860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8" name="Google Shape;298;p19"/>
          <p:cNvSpPr txBox="1">
            <a:spLocks noGrp="1"/>
          </p:cNvSpPr>
          <p:nvPr>
            <p:ph type="subTitle" idx="15"/>
          </p:nvPr>
        </p:nvSpPr>
        <p:spPr>
          <a:xfrm>
            <a:off x="6056775" y="3649650"/>
            <a:ext cx="19860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5"/>
          <p:cNvSpPr/>
          <p:nvPr/>
        </p:nvSpPr>
        <p:spPr>
          <a:xfrm rot="4815394">
            <a:off x="5597781" y="1753187"/>
            <a:ext cx="4825201" cy="4863471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84" name="Google Shape;384;p25"/>
          <p:cNvSpPr/>
          <p:nvPr/>
        </p:nvSpPr>
        <p:spPr>
          <a:xfrm rot="4815509">
            <a:off x="-2712798" y="-2248498"/>
            <a:ext cx="6184270" cy="6233244"/>
          </a:xfrm>
          <a:prstGeom prst="ellipse">
            <a:avLst/>
          </a:prstGeom>
          <a:gradFill>
            <a:gsLst>
              <a:gs pos="0">
                <a:schemeClr val="accent1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5"/>
          <p:cNvSpPr/>
          <p:nvPr/>
        </p:nvSpPr>
        <p:spPr>
          <a:xfrm rot="4815458">
            <a:off x="4449344" y="-2432980"/>
            <a:ext cx="4944507" cy="4984061"/>
          </a:xfrm>
          <a:prstGeom prst="ellipse">
            <a:avLst/>
          </a:prstGeom>
          <a:gradFill>
            <a:gsLst>
              <a:gs pos="0">
                <a:schemeClr val="lt2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5"/>
          <p:cNvSpPr/>
          <p:nvPr/>
        </p:nvSpPr>
        <p:spPr>
          <a:xfrm rot="4815495">
            <a:off x="6791334" y="-673378"/>
            <a:ext cx="3721462" cy="3750955"/>
          </a:xfrm>
          <a:prstGeom prst="ellipse">
            <a:avLst/>
          </a:prstGeom>
          <a:gradFill>
            <a:gsLst>
              <a:gs pos="0">
                <a:schemeClr val="accent3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5"/>
          <p:cNvSpPr/>
          <p:nvPr/>
        </p:nvSpPr>
        <p:spPr>
          <a:xfrm rot="4815455">
            <a:off x="-903925" y="2985173"/>
            <a:ext cx="4045644" cy="4077553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8" name="Google Shape;388;p25"/>
          <p:cNvPicPr preferRelativeResize="0"/>
          <p:nvPr/>
        </p:nvPicPr>
        <p:blipFill rotWithShape="1">
          <a:blip r:embed="rId2">
            <a:alphaModFix amt="50000"/>
          </a:blip>
          <a:srcRect t="1585" r="9950" b="23999"/>
          <a:stretch/>
        </p:blipFill>
        <p:spPr>
          <a:xfrm rot="10800000">
            <a:off x="5728" y="-30675"/>
            <a:ext cx="9143997" cy="521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25"/>
          <p:cNvSpPr/>
          <p:nvPr/>
        </p:nvSpPr>
        <p:spPr>
          <a:xfrm>
            <a:off x="977100" y="384525"/>
            <a:ext cx="7189800" cy="4437000"/>
          </a:xfrm>
          <a:prstGeom prst="round2SameRect">
            <a:avLst>
              <a:gd name="adj1" fmla="val 36135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5"/>
          <p:cNvSpPr/>
          <p:nvPr/>
        </p:nvSpPr>
        <p:spPr>
          <a:xfrm>
            <a:off x="-4344375" y="-335350"/>
            <a:ext cx="5904900" cy="5904900"/>
          </a:xfrm>
          <a:prstGeom prst="arc">
            <a:avLst>
              <a:gd name="adj1" fmla="val 17897820"/>
              <a:gd name="adj2" fmla="val 364165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6"/>
          <p:cNvSpPr/>
          <p:nvPr/>
        </p:nvSpPr>
        <p:spPr>
          <a:xfrm rot="4815394">
            <a:off x="5597781" y="1753187"/>
            <a:ext cx="4825201" cy="4863471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93" name="Google Shape;393;p26"/>
          <p:cNvSpPr/>
          <p:nvPr/>
        </p:nvSpPr>
        <p:spPr>
          <a:xfrm rot="4815509">
            <a:off x="-2712798" y="-2248498"/>
            <a:ext cx="6184270" cy="6233244"/>
          </a:xfrm>
          <a:prstGeom prst="ellipse">
            <a:avLst/>
          </a:prstGeom>
          <a:gradFill>
            <a:gsLst>
              <a:gs pos="0">
                <a:schemeClr val="accent1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6"/>
          <p:cNvSpPr/>
          <p:nvPr/>
        </p:nvSpPr>
        <p:spPr>
          <a:xfrm rot="4815458">
            <a:off x="4449344" y="-2432980"/>
            <a:ext cx="4944507" cy="4984061"/>
          </a:xfrm>
          <a:prstGeom prst="ellipse">
            <a:avLst/>
          </a:prstGeom>
          <a:gradFill>
            <a:gsLst>
              <a:gs pos="0">
                <a:schemeClr val="lt2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6"/>
          <p:cNvSpPr/>
          <p:nvPr/>
        </p:nvSpPr>
        <p:spPr>
          <a:xfrm rot="4815495">
            <a:off x="6791334" y="-673378"/>
            <a:ext cx="3721462" cy="3750955"/>
          </a:xfrm>
          <a:prstGeom prst="ellipse">
            <a:avLst/>
          </a:prstGeom>
          <a:gradFill>
            <a:gsLst>
              <a:gs pos="0">
                <a:schemeClr val="accent3"/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26"/>
          <p:cNvSpPr/>
          <p:nvPr/>
        </p:nvSpPr>
        <p:spPr>
          <a:xfrm rot="4815455">
            <a:off x="-903925" y="2985173"/>
            <a:ext cx="4045644" cy="4077553"/>
          </a:xfrm>
          <a:prstGeom prst="ellipse">
            <a:avLst/>
          </a:prstGeom>
          <a:gradFill>
            <a:gsLst>
              <a:gs pos="0">
                <a:schemeClr val="dk2"/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7" name="Google Shape;397;p26"/>
          <p:cNvPicPr preferRelativeResize="0"/>
          <p:nvPr/>
        </p:nvPicPr>
        <p:blipFill rotWithShape="1">
          <a:blip r:embed="rId2">
            <a:alphaModFix amt="50000"/>
          </a:blip>
          <a:srcRect t="1585" r="9950" b="23999"/>
          <a:stretch/>
        </p:blipFill>
        <p:spPr>
          <a:xfrm rot="10800000">
            <a:off x="5728" y="-30675"/>
            <a:ext cx="9143997" cy="521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26"/>
          <p:cNvSpPr/>
          <p:nvPr/>
        </p:nvSpPr>
        <p:spPr>
          <a:xfrm flipH="1">
            <a:off x="1062178" y="384525"/>
            <a:ext cx="7189800" cy="4437000"/>
          </a:xfrm>
          <a:prstGeom prst="round2SameRect">
            <a:avLst>
              <a:gd name="adj1" fmla="val 36135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26"/>
          <p:cNvSpPr/>
          <p:nvPr/>
        </p:nvSpPr>
        <p:spPr>
          <a:xfrm flipH="1">
            <a:off x="7668553" y="-335350"/>
            <a:ext cx="5904900" cy="5904900"/>
          </a:xfrm>
          <a:prstGeom prst="arc">
            <a:avLst>
              <a:gd name="adj1" fmla="val 17897820"/>
              <a:gd name="adj2" fmla="val 364165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ahkwang Medium"/>
              <a:buNone/>
              <a:defRPr sz="3000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●"/>
              <a:defRPr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○"/>
              <a:defRPr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■"/>
              <a:defRPr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●"/>
              <a:defRPr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○"/>
              <a:defRPr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■"/>
              <a:defRPr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●"/>
              <a:defRPr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○"/>
              <a:defRPr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owun Batang"/>
              <a:buChar char="■"/>
              <a:defRPr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8" r:id="rId6"/>
    <p:sldLayoutId id="2147483665" r:id="rId7"/>
    <p:sldLayoutId id="2147483671" r:id="rId8"/>
    <p:sldLayoutId id="2147483672" r:id="rId9"/>
    <p:sldLayoutId id="2147483674" r:id="rId10"/>
    <p:sldLayoutId id="214748367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 txBox="1">
            <a:spLocks noGrp="1"/>
          </p:cNvSpPr>
          <p:nvPr>
            <p:ph type="ctrTitle"/>
          </p:nvPr>
        </p:nvSpPr>
        <p:spPr>
          <a:xfrm>
            <a:off x="1872077" y="1286470"/>
            <a:ext cx="5953486" cy="17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Gender Prediction Based on Vietnamese Names</a:t>
            </a:r>
            <a:endParaRPr sz="4400" dirty="0"/>
          </a:p>
        </p:txBody>
      </p:sp>
      <p:sp>
        <p:nvSpPr>
          <p:cNvPr id="435" name="Google Shape;435;p32"/>
          <p:cNvSpPr txBox="1">
            <a:spLocks noGrp="1"/>
          </p:cNvSpPr>
          <p:nvPr>
            <p:ph type="subTitle" idx="1"/>
          </p:nvPr>
        </p:nvSpPr>
        <p:spPr>
          <a:xfrm>
            <a:off x="3750495" y="3666390"/>
            <a:ext cx="50121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/>
              <a:t>Phạm Lê Trưởng - 20522090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i="1" dirty="0"/>
              <a:t>Trần Phương Thảo - 20521938</a:t>
            </a:r>
            <a:endParaRPr sz="1600" i="1" dirty="0"/>
          </a:p>
        </p:txBody>
      </p:sp>
      <p:sp>
        <p:nvSpPr>
          <p:cNvPr id="437" name="Google Shape;437;p32"/>
          <p:cNvSpPr txBox="1">
            <a:spLocks noGrp="1"/>
          </p:cNvSpPr>
          <p:nvPr>
            <p:ph type="ctrTitle"/>
          </p:nvPr>
        </p:nvSpPr>
        <p:spPr>
          <a:xfrm>
            <a:off x="7279191" y="4736210"/>
            <a:ext cx="1149000" cy="28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1</a:t>
            </a:r>
            <a:endParaRPr sz="1000" dirty="0"/>
          </a:p>
        </p:txBody>
      </p:sp>
      <p:cxnSp>
        <p:nvCxnSpPr>
          <p:cNvPr id="438" name="Google Shape;438;p32"/>
          <p:cNvCxnSpPr>
            <a:cxnSpLocks/>
            <a:endCxn id="437" idx="1"/>
          </p:cNvCxnSpPr>
          <p:nvPr/>
        </p:nvCxnSpPr>
        <p:spPr>
          <a:xfrm>
            <a:off x="2595725" y="4877960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57"/>
          <p:cNvSpPr txBox="1">
            <a:spLocks noGrp="1"/>
          </p:cNvSpPr>
          <p:nvPr>
            <p:ph type="title"/>
          </p:nvPr>
        </p:nvSpPr>
        <p:spPr>
          <a:xfrm>
            <a:off x="397905" y="13279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Result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" name="Google Shape;490;p35">
            <a:extLst>
              <a:ext uri="{FF2B5EF4-FFF2-40B4-BE49-F238E27FC236}">
                <a16:creationId xmlns:a16="http://schemas.microsoft.com/office/drawing/2014/main" id="{8E9A2A52-1710-7CB4-4A5E-7312DF83FA76}"/>
              </a:ext>
            </a:extLst>
          </p:cNvPr>
          <p:cNvSpPr txBox="1">
            <a:spLocks/>
          </p:cNvSpPr>
          <p:nvPr/>
        </p:nvSpPr>
        <p:spPr>
          <a:xfrm>
            <a:off x="7279191" y="4736210"/>
            <a:ext cx="1149000" cy="2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ahkwang Medium"/>
              <a:buNone/>
              <a:defRPr sz="3000" b="0" i="0" u="none" strike="noStrike" cap="none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000" dirty="0"/>
              <a:t>10</a:t>
            </a:r>
          </a:p>
        </p:txBody>
      </p:sp>
      <p:cxnSp>
        <p:nvCxnSpPr>
          <p:cNvPr id="5" name="Google Shape;491;p35">
            <a:extLst>
              <a:ext uri="{FF2B5EF4-FFF2-40B4-BE49-F238E27FC236}">
                <a16:creationId xmlns:a16="http://schemas.microsoft.com/office/drawing/2014/main" id="{16F984AE-3B00-9AD3-DF40-22A26D203672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2595725" y="4877960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D0D194A-EE28-829F-AF07-599F36B05D1A}"/>
              </a:ext>
            </a:extLst>
          </p:cNvPr>
          <p:cNvSpPr txBox="1"/>
          <p:nvPr/>
        </p:nvSpPr>
        <p:spPr>
          <a:xfrm>
            <a:off x="1626029" y="4203964"/>
            <a:ext cx="6035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Visual results specify that Support Vector Machine produces the best results with the counting vector method and TF-IDF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EC5547-9C80-DABC-1F6B-821E51598D1A}"/>
              </a:ext>
            </a:extLst>
          </p:cNvPr>
          <p:cNvSpPr txBox="1"/>
          <p:nvPr/>
        </p:nvSpPr>
        <p:spPr>
          <a:xfrm>
            <a:off x="1626028" y="4186676"/>
            <a:ext cx="6035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That measures such as precision, recall, and f1 are higher than the remaining 5 algorithms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41EFB2-E5EB-85C6-83E7-682281C27F55}"/>
              </a:ext>
            </a:extLst>
          </p:cNvPr>
          <p:cNvSpPr txBox="1"/>
          <p:nvPr/>
        </p:nvSpPr>
        <p:spPr>
          <a:xfrm>
            <a:off x="1161525" y="4175831"/>
            <a:ext cx="6820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Using the voting classifier to improve the performance of the model, The results show that using the full name gives the best model performance with 95.57%</a:t>
            </a: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388CC3A5-5513-2217-388A-BA1D436E80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4196608"/>
              </p:ext>
            </p:extLst>
          </p:nvPr>
        </p:nvGraphicFramePr>
        <p:xfrm>
          <a:off x="465336" y="939536"/>
          <a:ext cx="8356572" cy="3164913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579072">
                  <a:extLst>
                    <a:ext uri="{9D8B030D-6E8A-4147-A177-3AD203B41FA5}">
                      <a16:colId xmlns:a16="http://schemas.microsoft.com/office/drawing/2014/main" val="2107783870"/>
                    </a:ext>
                  </a:extLst>
                </a:gridCol>
                <a:gridCol w="618938">
                  <a:extLst>
                    <a:ext uri="{9D8B030D-6E8A-4147-A177-3AD203B41FA5}">
                      <a16:colId xmlns:a16="http://schemas.microsoft.com/office/drawing/2014/main" val="3338613372"/>
                    </a:ext>
                  </a:extLst>
                </a:gridCol>
                <a:gridCol w="570838">
                  <a:extLst>
                    <a:ext uri="{9D8B030D-6E8A-4147-A177-3AD203B41FA5}">
                      <a16:colId xmlns:a16="http://schemas.microsoft.com/office/drawing/2014/main" val="748296225"/>
                    </a:ext>
                  </a:extLst>
                </a:gridCol>
                <a:gridCol w="682040">
                  <a:extLst>
                    <a:ext uri="{9D8B030D-6E8A-4147-A177-3AD203B41FA5}">
                      <a16:colId xmlns:a16="http://schemas.microsoft.com/office/drawing/2014/main" val="975773697"/>
                    </a:ext>
                  </a:extLst>
                </a:gridCol>
                <a:gridCol w="652387">
                  <a:extLst>
                    <a:ext uri="{9D8B030D-6E8A-4147-A177-3AD203B41FA5}">
                      <a16:colId xmlns:a16="http://schemas.microsoft.com/office/drawing/2014/main" val="2933703190"/>
                    </a:ext>
                  </a:extLst>
                </a:gridCol>
                <a:gridCol w="593079">
                  <a:extLst>
                    <a:ext uri="{9D8B030D-6E8A-4147-A177-3AD203B41FA5}">
                      <a16:colId xmlns:a16="http://schemas.microsoft.com/office/drawing/2014/main" val="376860913"/>
                    </a:ext>
                  </a:extLst>
                </a:gridCol>
                <a:gridCol w="704281">
                  <a:extLst>
                    <a:ext uri="{9D8B030D-6E8A-4147-A177-3AD203B41FA5}">
                      <a16:colId xmlns:a16="http://schemas.microsoft.com/office/drawing/2014/main" val="1496391027"/>
                    </a:ext>
                  </a:extLst>
                </a:gridCol>
                <a:gridCol w="765630">
                  <a:extLst>
                    <a:ext uri="{9D8B030D-6E8A-4147-A177-3AD203B41FA5}">
                      <a16:colId xmlns:a16="http://schemas.microsoft.com/office/drawing/2014/main" val="626500229"/>
                    </a:ext>
                  </a:extLst>
                </a:gridCol>
                <a:gridCol w="517451">
                  <a:extLst>
                    <a:ext uri="{9D8B030D-6E8A-4147-A177-3AD203B41FA5}">
                      <a16:colId xmlns:a16="http://schemas.microsoft.com/office/drawing/2014/main" val="3250634390"/>
                    </a:ext>
                  </a:extLst>
                </a:gridCol>
                <a:gridCol w="694661">
                  <a:extLst>
                    <a:ext uri="{9D8B030D-6E8A-4147-A177-3AD203B41FA5}">
                      <a16:colId xmlns:a16="http://schemas.microsoft.com/office/drawing/2014/main" val="2936640582"/>
                    </a:ext>
                  </a:extLst>
                </a:gridCol>
                <a:gridCol w="978195">
                  <a:extLst>
                    <a:ext uri="{9D8B030D-6E8A-4147-A177-3AD203B41FA5}">
                      <a16:colId xmlns:a16="http://schemas.microsoft.com/office/drawing/2014/main" val="614700004"/>
                    </a:ext>
                  </a:extLst>
                </a:gridCol>
              </a:tblGrid>
              <a:tr h="41572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Name Components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Naïve Bayes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Logistic Regression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Support Vector Machine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Voting Classifier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98961"/>
                  </a:ext>
                </a:extLst>
              </a:tr>
              <a:tr h="3436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Female</a:t>
                      </a:r>
                    </a:p>
                  </a:txBody>
                  <a:tcPr marL="7620" marR="7620" marT="7620" marB="0" anchor="ctr">
                    <a:lnL w="25400" cmpd="sng"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Male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Average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Female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Male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Average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Female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Male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Average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25400" cmpd="sng"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084609"/>
                  </a:ext>
                </a:extLst>
              </a:tr>
              <a:tr h="34364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Family Name (</a:t>
                      </a:r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FaN</a:t>
                      </a:r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)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21.68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70.07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45.88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21.68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70.07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45.88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23.76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70.00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46.88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45.88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14049729"/>
                  </a:ext>
                </a:extLst>
              </a:tr>
              <a:tr h="34364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Middle Name (MN)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88.75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91.13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89.94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89.68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92.45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91.07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89.53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92.29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90.91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91.05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3659132"/>
                  </a:ext>
                </a:extLst>
              </a:tr>
              <a:tr h="34364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First Name(</a:t>
                      </a:r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FiN</a:t>
                      </a:r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)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85.12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88.4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86.76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85.28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88.31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86.80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85.69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87.95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86.82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86.82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26805278"/>
                  </a:ext>
                </a:extLst>
              </a:tr>
              <a:tr h="34364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FaN</a:t>
                      </a:r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 + MN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88.47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90.84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89.66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89.42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92.29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90.85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89.09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92.04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90.56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90.79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39292527"/>
                  </a:ext>
                </a:extLst>
              </a:tr>
              <a:tr h="34364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FaN</a:t>
                      </a:r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 + </a:t>
                      </a:r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FiN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85.04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88.03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86.54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85.30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88.36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86.83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85.06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87.74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86.40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86.61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85568470"/>
                  </a:ext>
                </a:extLst>
              </a:tr>
              <a:tr h="34364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MN + </a:t>
                      </a:r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FiN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94.17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95.22</a:t>
                      </a:r>
                      <a:endParaRPr lang="en-US" sz="1400" b="1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94.70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94.57</a:t>
                      </a:r>
                      <a:endParaRPr lang="en-US" sz="1400" b="1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95.69</a:t>
                      </a:r>
                      <a:endParaRPr lang="en-US" sz="1400" b="1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95.13</a:t>
                      </a:r>
                      <a:endParaRPr lang="en-US" sz="1400" b="1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94.58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95.68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95.13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95.31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36784140"/>
                  </a:ext>
                </a:extLst>
              </a:tr>
              <a:tr h="34364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FaN</a:t>
                      </a:r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 + MN + Fi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94.07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95.12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94.59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94.54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95.67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95.11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94.66</a:t>
                      </a:r>
                      <a:endParaRPr lang="en-US" sz="1400" b="1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95.79</a:t>
                      </a:r>
                      <a:endParaRPr lang="en-US" sz="1400" b="1" i="0" u="none" strike="noStrike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95.22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</a:rPr>
                        <a:t>95.57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38768225"/>
                  </a:ext>
                </a:extLst>
              </a:tr>
            </a:tbl>
          </a:graphicData>
        </a:graphic>
      </p:graphicFrame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136F337F-C113-6C47-6C12-FA9D07BBCE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29221"/>
              </p:ext>
            </p:extLst>
          </p:nvPr>
        </p:nvGraphicFramePr>
        <p:xfrm>
          <a:off x="2221033" y="1257335"/>
          <a:ext cx="5017770" cy="259588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148840">
                  <a:extLst>
                    <a:ext uri="{9D8B030D-6E8A-4147-A177-3AD203B41FA5}">
                      <a16:colId xmlns:a16="http://schemas.microsoft.com/office/drawing/2014/main" val="273081310"/>
                    </a:ext>
                  </a:extLst>
                </a:gridCol>
                <a:gridCol w="967105">
                  <a:extLst>
                    <a:ext uri="{9D8B030D-6E8A-4147-A177-3AD203B41FA5}">
                      <a16:colId xmlns:a16="http://schemas.microsoft.com/office/drawing/2014/main" val="2466053935"/>
                    </a:ext>
                  </a:extLst>
                </a:gridCol>
                <a:gridCol w="880745">
                  <a:extLst>
                    <a:ext uri="{9D8B030D-6E8A-4147-A177-3AD203B41FA5}">
                      <a16:colId xmlns:a16="http://schemas.microsoft.com/office/drawing/2014/main" val="2667555740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39799201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F1-score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4641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Naïve Bayes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94.59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523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Support Vector Machine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737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Logistic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9125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K-Nearest Neighbors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92.89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92.17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92.43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19073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Decision Tree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92.61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92.44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92.51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1478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Random Forest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94.38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7677159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F9769113-93ED-1BF9-28D4-226796289A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348083"/>
              </p:ext>
            </p:extLst>
          </p:nvPr>
        </p:nvGraphicFramePr>
        <p:xfrm>
          <a:off x="930912" y="847247"/>
          <a:ext cx="7282175" cy="3246357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255520">
                  <a:extLst>
                    <a:ext uri="{9D8B030D-6E8A-4147-A177-3AD203B41FA5}">
                      <a16:colId xmlns:a16="http://schemas.microsoft.com/office/drawing/2014/main" val="80488165"/>
                    </a:ext>
                  </a:extLst>
                </a:gridCol>
                <a:gridCol w="982980">
                  <a:extLst>
                    <a:ext uri="{9D8B030D-6E8A-4147-A177-3AD203B41FA5}">
                      <a16:colId xmlns:a16="http://schemas.microsoft.com/office/drawing/2014/main" val="44517347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955542237"/>
                    </a:ext>
                  </a:extLst>
                </a:gridCol>
                <a:gridCol w="845820">
                  <a:extLst>
                    <a:ext uri="{9D8B030D-6E8A-4147-A177-3AD203B41FA5}">
                      <a16:colId xmlns:a16="http://schemas.microsoft.com/office/drawing/2014/main" val="2844527431"/>
                    </a:ext>
                  </a:extLst>
                </a:gridCol>
                <a:gridCol w="861060">
                  <a:extLst>
                    <a:ext uri="{9D8B030D-6E8A-4147-A177-3AD203B41FA5}">
                      <a16:colId xmlns:a16="http://schemas.microsoft.com/office/drawing/2014/main" val="3201495494"/>
                    </a:ext>
                  </a:extLst>
                </a:gridCol>
                <a:gridCol w="670560">
                  <a:extLst>
                    <a:ext uri="{9D8B030D-6E8A-4147-A177-3AD203B41FA5}">
                      <a16:colId xmlns:a16="http://schemas.microsoft.com/office/drawing/2014/main" val="2930742155"/>
                    </a:ext>
                  </a:extLst>
                </a:gridCol>
                <a:gridCol w="904235">
                  <a:extLst>
                    <a:ext uri="{9D8B030D-6E8A-4147-A177-3AD203B41FA5}">
                      <a16:colId xmlns:a16="http://schemas.microsoft.com/office/drawing/2014/main" val="1592508031"/>
                    </a:ext>
                  </a:extLst>
                </a:gridCol>
              </a:tblGrid>
              <a:tr h="287822">
                <a:tc row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Model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  <a:cs typeface="+mn-cs"/>
                          <a:sym typeface="Arial"/>
                        </a:rPr>
                        <a:t>CountVectorizer</a:t>
                      </a:r>
                      <a:endParaRPr lang="en-US" b="1" dirty="0">
                        <a:solidFill>
                          <a:schemeClr val="tx1"/>
                        </a:solidFill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  <a:cs typeface="+mn-cs"/>
                          <a:sym typeface="Arial"/>
                        </a:rPr>
                        <a:t>TfidfVectorizer</a:t>
                      </a:r>
                      <a:endParaRPr lang="en-US" b="1" dirty="0">
                        <a:solidFill>
                          <a:schemeClr val="tx1"/>
                        </a:solidFill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465442"/>
                  </a:ext>
                </a:extLst>
              </a:tr>
              <a:tr h="489297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Gowun Batang" panose="020B0604020202020204" charset="-127"/>
                          <a:ea typeface="Gowun Batang" panose="020B0604020202020204" charset="-127"/>
                          <a:cs typeface="+mn-cs"/>
                          <a:sym typeface="Arial"/>
                        </a:rPr>
                        <a:t>Female</a:t>
                      </a:r>
                      <a:endParaRPr lang="en-US" b="1" dirty="0">
                        <a:solidFill>
                          <a:schemeClr val="tx1"/>
                        </a:solidFill>
                        <a:latin typeface="Gowun Batang" panose="020B0604020202020204" charset="-127"/>
                        <a:ea typeface="Gowun Batang" panose="020B0604020202020204" charset="-127"/>
                      </a:endParaRPr>
                    </a:p>
                  </a:txBody>
                  <a:tcPr anchor="ctr">
                    <a:lnL w="25400" cmpd="sng"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Male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Average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Female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Male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Average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9649648"/>
                  </a:ext>
                </a:extLst>
              </a:tr>
              <a:tr h="40871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Naïve Bayes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94.07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95.12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95.49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92.87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94.17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93.52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728359784"/>
                  </a:ext>
                </a:extLst>
              </a:tr>
              <a:tr h="40871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6103270"/>
                  </a:ext>
                </a:extLst>
              </a:tr>
              <a:tr h="40871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3272017"/>
                  </a:ext>
                </a:extLst>
              </a:tr>
              <a:tr h="40871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K-Nearest Neighbors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91.45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93.41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92.43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89.68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91.41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90.54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3429591"/>
                  </a:ext>
                </a:extLst>
              </a:tr>
              <a:tr h="40871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91.72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93.31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92.51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91.22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92.82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92.02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0350073"/>
                  </a:ext>
                </a:extLst>
              </a:tr>
              <a:tr h="40871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93.74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93.90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95.07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Gowun Batang" panose="020B0604020202020204" charset="-127"/>
                          <a:ea typeface="Gowun Batang" panose="020B0604020202020204" charset="-127"/>
                        </a:rPr>
                        <a:t>94.48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3884308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2" grpId="2"/>
      <p:bldP spid="3" grpId="0"/>
      <p:bldP spid="3" grpId="1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51"/>
          <p:cNvSpPr txBox="1">
            <a:spLocks noGrp="1"/>
          </p:cNvSpPr>
          <p:nvPr>
            <p:ph type="title"/>
          </p:nvPr>
        </p:nvSpPr>
        <p:spPr>
          <a:xfrm>
            <a:off x="2052300" y="1530225"/>
            <a:ext cx="5039400" cy="18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958" name="Google Shape;958;p51"/>
          <p:cNvSpPr txBox="1">
            <a:spLocks noGrp="1"/>
          </p:cNvSpPr>
          <p:nvPr>
            <p:ph type="ctrTitle" idx="4294967295"/>
          </p:nvPr>
        </p:nvSpPr>
        <p:spPr>
          <a:xfrm>
            <a:off x="7279191" y="4736210"/>
            <a:ext cx="1149000" cy="28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11</a:t>
            </a:r>
            <a:endParaRPr sz="1000" dirty="0"/>
          </a:p>
        </p:txBody>
      </p:sp>
      <p:cxnSp>
        <p:nvCxnSpPr>
          <p:cNvPr id="959" name="Google Shape;959;p51"/>
          <p:cNvCxnSpPr>
            <a:cxnSpLocks/>
            <a:endCxn id="958" idx="1"/>
          </p:cNvCxnSpPr>
          <p:nvPr/>
        </p:nvCxnSpPr>
        <p:spPr>
          <a:xfrm>
            <a:off x="2595725" y="4877960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07326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317D4-36A3-6FB0-3A3C-71271EAE8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work</a:t>
            </a:r>
          </a:p>
        </p:txBody>
      </p:sp>
      <p:sp>
        <p:nvSpPr>
          <p:cNvPr id="3" name="Google Shape;502;p36">
            <a:extLst>
              <a:ext uri="{FF2B5EF4-FFF2-40B4-BE49-F238E27FC236}">
                <a16:creationId xmlns:a16="http://schemas.microsoft.com/office/drawing/2014/main" id="{C2369FB6-6152-BD76-3087-68FBD0D6B11A}"/>
              </a:ext>
            </a:extLst>
          </p:cNvPr>
          <p:cNvSpPr txBox="1">
            <a:spLocks/>
          </p:cNvSpPr>
          <p:nvPr/>
        </p:nvSpPr>
        <p:spPr>
          <a:xfrm>
            <a:off x="719999" y="1241938"/>
            <a:ext cx="7751647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●"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○"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■"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●"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○"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■"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●"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○"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owun Batang"/>
              <a:buChar char="■"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Conclusion: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600" dirty="0"/>
              <a:t>Performed on six traditional machine learning techniques.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600" dirty="0"/>
              <a:t>Used Voting Classifier to improve the model performance for our dataset results </a:t>
            </a:r>
            <a:r>
              <a:rPr lang="en-US" sz="1600" dirty="0">
                <a:sym typeface="Wingdings" panose="05000000000000000000" pitchFamily="2" charset="2"/>
              </a:rPr>
              <a:t> the </a:t>
            </a:r>
            <a:r>
              <a:rPr lang="en-US" sz="1600" dirty="0"/>
              <a:t>rate is up to 95%.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1600" dirty="0"/>
              <a:t>Created a simple web local.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Future work:</a:t>
            </a:r>
          </a:p>
          <a:p>
            <a:pPr marL="742950" lvl="1" indent="-285750">
              <a:buFont typeface="Gowun Batang" panose="020B0604020202020204" charset="-127"/>
              <a:buChar char="×"/>
            </a:pPr>
            <a:r>
              <a:rPr lang="en-US" sz="1600" dirty="0"/>
              <a:t>Collect more data mainly on ethnic names.</a:t>
            </a:r>
          </a:p>
        </p:txBody>
      </p:sp>
    </p:spTree>
    <p:extLst>
      <p:ext uri="{BB962C8B-B14F-4D97-AF65-F5344CB8AC3E}">
        <p14:creationId xmlns:p14="http://schemas.microsoft.com/office/powerpoint/2010/main" val="3897552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51"/>
          <p:cNvSpPr txBox="1">
            <a:spLocks noGrp="1"/>
          </p:cNvSpPr>
          <p:nvPr>
            <p:ph type="title"/>
          </p:nvPr>
        </p:nvSpPr>
        <p:spPr>
          <a:xfrm>
            <a:off x="2052300" y="1530225"/>
            <a:ext cx="5039400" cy="18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  <p:sp>
        <p:nvSpPr>
          <p:cNvPr id="958" name="Google Shape;958;p51"/>
          <p:cNvSpPr txBox="1">
            <a:spLocks noGrp="1"/>
          </p:cNvSpPr>
          <p:nvPr>
            <p:ph type="ctrTitle" idx="4294967295"/>
          </p:nvPr>
        </p:nvSpPr>
        <p:spPr>
          <a:xfrm>
            <a:off x="7279191" y="4736210"/>
            <a:ext cx="1149000" cy="28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12</a:t>
            </a:r>
            <a:endParaRPr sz="1000" dirty="0"/>
          </a:p>
        </p:txBody>
      </p:sp>
      <p:cxnSp>
        <p:nvCxnSpPr>
          <p:cNvPr id="959" name="Google Shape;959;p51"/>
          <p:cNvCxnSpPr>
            <a:cxnSpLocks/>
            <a:endCxn id="958" idx="1"/>
          </p:cNvCxnSpPr>
          <p:nvPr/>
        </p:nvCxnSpPr>
        <p:spPr>
          <a:xfrm>
            <a:off x="2595725" y="4877960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5"/>
          <p:cNvSpPr txBox="1">
            <a:spLocks noGrp="1"/>
          </p:cNvSpPr>
          <p:nvPr>
            <p:ph type="title"/>
          </p:nvPr>
        </p:nvSpPr>
        <p:spPr>
          <a:xfrm>
            <a:off x="3011975" y="1593200"/>
            <a:ext cx="542945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487" name="Google Shape;487;p35"/>
          <p:cNvSpPr txBox="1">
            <a:spLocks noGrp="1"/>
          </p:cNvSpPr>
          <p:nvPr>
            <p:ph type="subTitle" idx="1"/>
          </p:nvPr>
        </p:nvSpPr>
        <p:spPr>
          <a:xfrm>
            <a:off x="3011975" y="2862635"/>
            <a:ext cx="5334247" cy="14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Because much work has been done it based on people’s names. In marketing, identifying the exact gender of a customer allows one to propose products to the right audience</a:t>
            </a:r>
            <a:endParaRPr dirty="0"/>
          </a:p>
        </p:txBody>
      </p:sp>
      <p:sp>
        <p:nvSpPr>
          <p:cNvPr id="488" name="Google Shape;488;p35"/>
          <p:cNvSpPr/>
          <p:nvPr/>
        </p:nvSpPr>
        <p:spPr>
          <a:xfrm>
            <a:off x="1235450" y="2861450"/>
            <a:ext cx="174000" cy="17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35"/>
          <p:cNvSpPr txBox="1">
            <a:spLocks noGrp="1"/>
          </p:cNvSpPr>
          <p:nvPr>
            <p:ph type="ctrTitle" idx="4294967295"/>
          </p:nvPr>
        </p:nvSpPr>
        <p:spPr>
          <a:xfrm>
            <a:off x="7279191" y="4736210"/>
            <a:ext cx="1149000" cy="28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2</a:t>
            </a:r>
            <a:endParaRPr sz="1000" dirty="0"/>
          </a:p>
        </p:txBody>
      </p:sp>
      <p:cxnSp>
        <p:nvCxnSpPr>
          <p:cNvPr id="491" name="Google Shape;491;p35"/>
          <p:cNvCxnSpPr>
            <a:cxnSpLocks/>
            <a:endCxn id="490" idx="1"/>
          </p:cNvCxnSpPr>
          <p:nvPr/>
        </p:nvCxnSpPr>
        <p:spPr>
          <a:xfrm>
            <a:off x="2595725" y="4877960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87;p35">
            <a:extLst>
              <a:ext uri="{FF2B5EF4-FFF2-40B4-BE49-F238E27FC236}">
                <a16:creationId xmlns:a16="http://schemas.microsoft.com/office/drawing/2014/main" id="{53E98339-4EA0-A2BE-5BE9-8C0D2F95146E}"/>
              </a:ext>
            </a:extLst>
          </p:cNvPr>
          <p:cNvSpPr txBox="1">
            <a:spLocks/>
          </p:cNvSpPr>
          <p:nvPr/>
        </p:nvSpPr>
        <p:spPr>
          <a:xfrm>
            <a:off x="3047348" y="2861450"/>
            <a:ext cx="5263500" cy="14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8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pPr marL="0" indent="0"/>
            <a:r>
              <a:rPr lang="en-US" dirty="0"/>
              <a:t>Nowadays, gender prediction is one of the most critical problems in machine learning with various applications for marketing, advertising, ecommerce, security, and human behavior.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7" name="Google Shape;767;p47"/>
          <p:cNvGrpSpPr/>
          <p:nvPr/>
        </p:nvGrpSpPr>
        <p:grpSpPr>
          <a:xfrm rot="5400000">
            <a:off x="1913229" y="1248735"/>
            <a:ext cx="890289" cy="890289"/>
            <a:chOff x="3200104" y="1454325"/>
            <a:chExt cx="558000" cy="558000"/>
          </a:xfrm>
        </p:grpSpPr>
        <p:sp>
          <p:nvSpPr>
            <p:cNvPr id="768" name="Google Shape;768;p47"/>
            <p:cNvSpPr/>
            <p:nvPr/>
          </p:nvSpPr>
          <p:spPr>
            <a:xfrm rot="10800000">
              <a:off x="3200104" y="1454325"/>
              <a:ext cx="558000" cy="5580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7"/>
            <p:cNvSpPr/>
            <p:nvPr/>
          </p:nvSpPr>
          <p:spPr>
            <a:xfrm rot="10800000">
              <a:off x="3277527" y="1454325"/>
              <a:ext cx="85800" cy="85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7"/>
            <p:cNvSpPr/>
            <p:nvPr/>
          </p:nvSpPr>
          <p:spPr>
            <a:xfrm rot="10800000">
              <a:off x="3277426" y="1926425"/>
              <a:ext cx="47100" cy="47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47"/>
          <p:cNvGrpSpPr/>
          <p:nvPr/>
        </p:nvGrpSpPr>
        <p:grpSpPr>
          <a:xfrm rot="5400000">
            <a:off x="6349461" y="1264292"/>
            <a:ext cx="890289" cy="890289"/>
            <a:chOff x="3200104" y="1454325"/>
            <a:chExt cx="558000" cy="558000"/>
          </a:xfrm>
        </p:grpSpPr>
        <p:sp>
          <p:nvSpPr>
            <p:cNvPr id="772" name="Google Shape;772;p47"/>
            <p:cNvSpPr/>
            <p:nvPr/>
          </p:nvSpPr>
          <p:spPr>
            <a:xfrm rot="10800000">
              <a:off x="3200104" y="1454325"/>
              <a:ext cx="558000" cy="5580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7"/>
            <p:cNvSpPr/>
            <p:nvPr/>
          </p:nvSpPr>
          <p:spPr>
            <a:xfrm rot="10800000">
              <a:off x="3277527" y="1454325"/>
              <a:ext cx="85800" cy="85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7"/>
            <p:cNvSpPr/>
            <p:nvPr/>
          </p:nvSpPr>
          <p:spPr>
            <a:xfrm rot="10800000">
              <a:off x="3277426" y="1926425"/>
              <a:ext cx="47100" cy="47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" name="Google Shape;775;p4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Describe</a:t>
            </a:r>
            <a:endParaRPr dirty="0"/>
          </a:p>
        </p:txBody>
      </p:sp>
      <p:sp>
        <p:nvSpPr>
          <p:cNvPr id="776" name="Google Shape;776;p47"/>
          <p:cNvSpPr txBox="1">
            <a:spLocks noGrp="1"/>
          </p:cNvSpPr>
          <p:nvPr>
            <p:ph type="subTitle" idx="1"/>
          </p:nvPr>
        </p:nvSpPr>
        <p:spPr>
          <a:xfrm>
            <a:off x="5423009" y="2721491"/>
            <a:ext cx="27432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Nữ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Nữ</a:t>
            </a:r>
            <a:endParaRPr dirty="0"/>
          </a:p>
        </p:txBody>
      </p:sp>
      <p:sp>
        <p:nvSpPr>
          <p:cNvPr id="777" name="Google Shape;777;p47"/>
          <p:cNvSpPr txBox="1">
            <a:spLocks noGrp="1"/>
          </p:cNvSpPr>
          <p:nvPr>
            <p:ph type="subTitle" idx="2"/>
          </p:nvPr>
        </p:nvSpPr>
        <p:spPr>
          <a:xfrm>
            <a:off x="986773" y="2705934"/>
            <a:ext cx="27432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Tào</a:t>
            </a:r>
            <a:r>
              <a:rPr lang="en-US" dirty="0"/>
              <a:t> A </a:t>
            </a:r>
            <a:r>
              <a:rPr lang="en-US" dirty="0" err="1"/>
              <a:t>Tuyết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Lư</a:t>
            </a:r>
            <a:r>
              <a:rPr lang="en-US" dirty="0"/>
              <a:t> </a:t>
            </a:r>
            <a:r>
              <a:rPr lang="en-US" dirty="0" err="1"/>
              <a:t>Hữu</a:t>
            </a:r>
            <a:r>
              <a:rPr lang="en-US" dirty="0"/>
              <a:t> </a:t>
            </a:r>
            <a:r>
              <a:rPr lang="en-US" dirty="0" err="1"/>
              <a:t>Tình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Bích</a:t>
            </a:r>
            <a:r>
              <a:rPr lang="en-US" dirty="0"/>
              <a:t> </a:t>
            </a:r>
            <a:r>
              <a:rPr lang="en-US" dirty="0" err="1"/>
              <a:t>Ngọc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Hồ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Thanh </a:t>
            </a:r>
            <a:r>
              <a:rPr lang="en-US" dirty="0" err="1"/>
              <a:t>Nhàn</a:t>
            </a:r>
            <a:endParaRPr dirty="0"/>
          </a:p>
        </p:txBody>
      </p:sp>
      <p:sp>
        <p:nvSpPr>
          <p:cNvPr id="778" name="Google Shape;778;p47"/>
          <p:cNvSpPr txBox="1">
            <a:spLocks noGrp="1"/>
          </p:cNvSpPr>
          <p:nvPr>
            <p:ph type="subTitle" idx="3"/>
          </p:nvPr>
        </p:nvSpPr>
        <p:spPr>
          <a:xfrm>
            <a:off x="5423006" y="2209427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</a:t>
            </a:r>
            <a:endParaRPr dirty="0"/>
          </a:p>
        </p:txBody>
      </p:sp>
      <p:sp>
        <p:nvSpPr>
          <p:cNvPr id="779" name="Google Shape;779;p47"/>
          <p:cNvSpPr txBox="1">
            <a:spLocks noGrp="1"/>
          </p:cNvSpPr>
          <p:nvPr>
            <p:ph type="subTitle" idx="4"/>
          </p:nvPr>
        </p:nvSpPr>
        <p:spPr>
          <a:xfrm>
            <a:off x="986773" y="2193870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</a:t>
            </a:r>
            <a:endParaRPr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B45DE57-6786-01E4-318D-CEEA3A330327}"/>
              </a:ext>
            </a:extLst>
          </p:cNvPr>
          <p:cNvGrpSpPr/>
          <p:nvPr/>
        </p:nvGrpSpPr>
        <p:grpSpPr>
          <a:xfrm>
            <a:off x="6358890" y="1611302"/>
            <a:ext cx="901628" cy="346860"/>
            <a:chOff x="6358890" y="1611302"/>
            <a:chExt cx="901628" cy="346860"/>
          </a:xfrm>
        </p:grpSpPr>
        <p:grpSp>
          <p:nvGrpSpPr>
            <p:cNvPr id="2" name="Google Shape;8934;p72">
              <a:extLst>
                <a:ext uri="{FF2B5EF4-FFF2-40B4-BE49-F238E27FC236}">
                  <a16:creationId xmlns:a16="http://schemas.microsoft.com/office/drawing/2014/main" id="{AEB8943A-FC71-16B8-A37C-125E287DC873}"/>
                </a:ext>
              </a:extLst>
            </p:cNvPr>
            <p:cNvGrpSpPr/>
            <p:nvPr/>
          </p:nvGrpSpPr>
          <p:grpSpPr>
            <a:xfrm>
              <a:off x="6358890" y="1630704"/>
              <a:ext cx="255247" cy="327458"/>
              <a:chOff x="6974158" y="2789537"/>
              <a:chExt cx="255247" cy="327458"/>
            </a:xfrm>
          </p:grpSpPr>
          <p:sp>
            <p:nvSpPr>
              <p:cNvPr id="3" name="Google Shape;8935;p72">
                <a:extLst>
                  <a:ext uri="{FF2B5EF4-FFF2-40B4-BE49-F238E27FC236}">
                    <a16:creationId xmlns:a16="http://schemas.microsoft.com/office/drawing/2014/main" id="{A9BEC185-42E1-62C4-A1F0-E6BF642AC02C}"/>
                  </a:ext>
                </a:extLst>
              </p:cNvPr>
              <p:cNvSpPr/>
              <p:nvPr/>
            </p:nvSpPr>
            <p:spPr>
              <a:xfrm>
                <a:off x="7066407" y="2897282"/>
                <a:ext cx="9876" cy="14798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66" extrusionOk="0">
                    <a:moveTo>
                      <a:pt x="144" y="1"/>
                    </a:moveTo>
                    <a:cubicBezTo>
                      <a:pt x="60" y="1"/>
                      <a:pt x="1" y="84"/>
                      <a:pt x="1" y="155"/>
                    </a:cubicBezTo>
                    <a:lnTo>
                      <a:pt x="1" y="322"/>
                    </a:lnTo>
                    <a:cubicBezTo>
                      <a:pt x="1" y="405"/>
                      <a:pt x="72" y="465"/>
                      <a:pt x="144" y="465"/>
                    </a:cubicBezTo>
                    <a:cubicBezTo>
                      <a:pt x="227" y="465"/>
                      <a:pt x="299" y="394"/>
                      <a:pt x="299" y="322"/>
                    </a:cubicBezTo>
                    <a:lnTo>
                      <a:pt x="299" y="155"/>
                    </a:lnTo>
                    <a:cubicBezTo>
                      <a:pt x="310" y="60"/>
                      <a:pt x="239" y="1"/>
                      <a:pt x="144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" name="Google Shape;8936;p72">
                <a:extLst>
                  <a:ext uri="{FF2B5EF4-FFF2-40B4-BE49-F238E27FC236}">
                    <a16:creationId xmlns:a16="http://schemas.microsoft.com/office/drawing/2014/main" id="{7EDBAC39-07F9-2625-64EB-D836644047D0}"/>
                  </a:ext>
                </a:extLst>
              </p:cNvPr>
              <p:cNvSpPr/>
              <p:nvPr/>
            </p:nvSpPr>
            <p:spPr>
              <a:xfrm>
                <a:off x="7127662" y="2897282"/>
                <a:ext cx="9495" cy="14798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66" extrusionOk="0">
                    <a:moveTo>
                      <a:pt x="155" y="1"/>
                    </a:moveTo>
                    <a:cubicBezTo>
                      <a:pt x="60" y="1"/>
                      <a:pt x="1" y="84"/>
                      <a:pt x="1" y="155"/>
                    </a:cubicBezTo>
                    <a:lnTo>
                      <a:pt x="1" y="322"/>
                    </a:lnTo>
                    <a:cubicBezTo>
                      <a:pt x="1" y="405"/>
                      <a:pt x="84" y="465"/>
                      <a:pt x="155" y="465"/>
                    </a:cubicBezTo>
                    <a:cubicBezTo>
                      <a:pt x="227" y="465"/>
                      <a:pt x="298" y="394"/>
                      <a:pt x="298" y="322"/>
                    </a:cubicBezTo>
                    <a:lnTo>
                      <a:pt x="298" y="155"/>
                    </a:lnTo>
                    <a:cubicBezTo>
                      <a:pt x="298" y="60"/>
                      <a:pt x="239" y="1"/>
                      <a:pt x="15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8937;p72">
                <a:extLst>
                  <a:ext uri="{FF2B5EF4-FFF2-40B4-BE49-F238E27FC236}">
                    <a16:creationId xmlns:a16="http://schemas.microsoft.com/office/drawing/2014/main" id="{ACE889D3-E824-5852-F233-FA8E5E85C00D}"/>
                  </a:ext>
                </a:extLst>
              </p:cNvPr>
              <p:cNvSpPr/>
              <p:nvPr/>
            </p:nvSpPr>
            <p:spPr>
              <a:xfrm>
                <a:off x="7081935" y="2933292"/>
                <a:ext cx="40837" cy="14703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463" extrusionOk="0">
                    <a:moveTo>
                      <a:pt x="162" y="1"/>
                    </a:moveTo>
                    <a:cubicBezTo>
                      <a:pt x="125" y="1"/>
                      <a:pt x="89" y="16"/>
                      <a:pt x="60" y="45"/>
                    </a:cubicBezTo>
                    <a:cubicBezTo>
                      <a:pt x="0" y="105"/>
                      <a:pt x="0" y="200"/>
                      <a:pt x="60" y="260"/>
                    </a:cubicBezTo>
                    <a:cubicBezTo>
                      <a:pt x="191" y="391"/>
                      <a:pt x="417" y="462"/>
                      <a:pt x="655" y="462"/>
                    </a:cubicBezTo>
                    <a:cubicBezTo>
                      <a:pt x="893" y="462"/>
                      <a:pt x="1119" y="391"/>
                      <a:pt x="1250" y="260"/>
                    </a:cubicBezTo>
                    <a:cubicBezTo>
                      <a:pt x="1286" y="200"/>
                      <a:pt x="1286" y="105"/>
                      <a:pt x="1226" y="45"/>
                    </a:cubicBezTo>
                    <a:cubicBezTo>
                      <a:pt x="1197" y="16"/>
                      <a:pt x="1158" y="1"/>
                      <a:pt x="1119" y="1"/>
                    </a:cubicBezTo>
                    <a:cubicBezTo>
                      <a:pt x="1081" y="1"/>
                      <a:pt x="1042" y="16"/>
                      <a:pt x="1012" y="45"/>
                    </a:cubicBezTo>
                    <a:cubicBezTo>
                      <a:pt x="953" y="105"/>
                      <a:pt x="822" y="164"/>
                      <a:pt x="643" y="164"/>
                    </a:cubicBezTo>
                    <a:cubicBezTo>
                      <a:pt x="464" y="164"/>
                      <a:pt x="310" y="105"/>
                      <a:pt x="274" y="45"/>
                    </a:cubicBezTo>
                    <a:cubicBezTo>
                      <a:pt x="238" y="16"/>
                      <a:pt x="199" y="1"/>
                      <a:pt x="16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8938;p72">
                <a:extLst>
                  <a:ext uri="{FF2B5EF4-FFF2-40B4-BE49-F238E27FC236}">
                    <a16:creationId xmlns:a16="http://schemas.microsoft.com/office/drawing/2014/main" id="{30B7A8F6-B128-8C02-105B-79859F389D67}"/>
                  </a:ext>
                </a:extLst>
              </p:cNvPr>
              <p:cNvSpPr/>
              <p:nvPr/>
            </p:nvSpPr>
            <p:spPr>
              <a:xfrm>
                <a:off x="6974158" y="2789537"/>
                <a:ext cx="255247" cy="327458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10312" extrusionOk="0">
                    <a:moveTo>
                      <a:pt x="6228" y="2167"/>
                    </a:moveTo>
                    <a:lnTo>
                      <a:pt x="6132" y="3239"/>
                    </a:lnTo>
                    <a:lnTo>
                      <a:pt x="6121" y="3239"/>
                    </a:lnTo>
                    <a:cubicBezTo>
                      <a:pt x="6025" y="3239"/>
                      <a:pt x="5942" y="3156"/>
                      <a:pt x="5942" y="3060"/>
                    </a:cubicBezTo>
                    <a:lnTo>
                      <a:pt x="5942" y="2227"/>
                    </a:lnTo>
                    <a:cubicBezTo>
                      <a:pt x="6049" y="2227"/>
                      <a:pt x="6132" y="2191"/>
                      <a:pt x="6228" y="2167"/>
                    </a:cubicBezTo>
                    <a:close/>
                    <a:moveTo>
                      <a:pt x="5787" y="322"/>
                    </a:moveTo>
                    <a:cubicBezTo>
                      <a:pt x="6240" y="322"/>
                      <a:pt x="6609" y="691"/>
                      <a:pt x="6609" y="1131"/>
                    </a:cubicBezTo>
                    <a:cubicBezTo>
                      <a:pt x="6609" y="1584"/>
                      <a:pt x="6240" y="1953"/>
                      <a:pt x="5787" y="1953"/>
                    </a:cubicBezTo>
                    <a:cubicBezTo>
                      <a:pt x="5490" y="1953"/>
                      <a:pt x="5228" y="1786"/>
                      <a:pt x="5073" y="1536"/>
                    </a:cubicBezTo>
                    <a:cubicBezTo>
                      <a:pt x="5048" y="1487"/>
                      <a:pt x="4996" y="1455"/>
                      <a:pt x="4942" y="1455"/>
                    </a:cubicBezTo>
                    <a:cubicBezTo>
                      <a:pt x="4918" y="1455"/>
                      <a:pt x="4893" y="1462"/>
                      <a:pt x="4870" y="1477"/>
                    </a:cubicBezTo>
                    <a:cubicBezTo>
                      <a:pt x="4799" y="1524"/>
                      <a:pt x="4763" y="1608"/>
                      <a:pt x="4811" y="1691"/>
                    </a:cubicBezTo>
                    <a:cubicBezTo>
                      <a:pt x="4823" y="1703"/>
                      <a:pt x="4823" y="1715"/>
                      <a:pt x="4835" y="1727"/>
                    </a:cubicBezTo>
                    <a:cubicBezTo>
                      <a:pt x="4775" y="1763"/>
                      <a:pt x="4716" y="1786"/>
                      <a:pt x="4656" y="1786"/>
                    </a:cubicBezTo>
                    <a:cubicBezTo>
                      <a:pt x="4477" y="1786"/>
                      <a:pt x="4335" y="1643"/>
                      <a:pt x="4335" y="1465"/>
                    </a:cubicBezTo>
                    <a:cubicBezTo>
                      <a:pt x="4335" y="1370"/>
                      <a:pt x="4263" y="1310"/>
                      <a:pt x="4180" y="1310"/>
                    </a:cubicBezTo>
                    <a:cubicBezTo>
                      <a:pt x="4108" y="1310"/>
                      <a:pt x="4037" y="1393"/>
                      <a:pt x="4037" y="1465"/>
                    </a:cubicBezTo>
                    <a:cubicBezTo>
                      <a:pt x="4037" y="1810"/>
                      <a:pt x="4323" y="2108"/>
                      <a:pt x="4680" y="2108"/>
                    </a:cubicBezTo>
                    <a:cubicBezTo>
                      <a:pt x="4811" y="2108"/>
                      <a:pt x="4942" y="2060"/>
                      <a:pt x="5061" y="1965"/>
                    </a:cubicBezTo>
                    <a:cubicBezTo>
                      <a:pt x="5228" y="2120"/>
                      <a:pt x="5442" y="2227"/>
                      <a:pt x="5668" y="2251"/>
                    </a:cubicBezTo>
                    <a:lnTo>
                      <a:pt x="5668" y="3072"/>
                    </a:lnTo>
                    <a:cubicBezTo>
                      <a:pt x="5668" y="3334"/>
                      <a:pt x="5882" y="3548"/>
                      <a:pt x="6144" y="3548"/>
                    </a:cubicBezTo>
                    <a:lnTo>
                      <a:pt x="6382" y="3548"/>
                    </a:lnTo>
                    <a:cubicBezTo>
                      <a:pt x="6454" y="3548"/>
                      <a:pt x="6513" y="3572"/>
                      <a:pt x="6573" y="3632"/>
                    </a:cubicBezTo>
                    <a:cubicBezTo>
                      <a:pt x="6621" y="3691"/>
                      <a:pt x="6656" y="3751"/>
                      <a:pt x="6633" y="3834"/>
                    </a:cubicBezTo>
                    <a:cubicBezTo>
                      <a:pt x="6621" y="3953"/>
                      <a:pt x="6502" y="4049"/>
                      <a:pt x="6371" y="4049"/>
                    </a:cubicBezTo>
                    <a:lnTo>
                      <a:pt x="6299" y="4049"/>
                    </a:lnTo>
                    <a:lnTo>
                      <a:pt x="6299" y="4037"/>
                    </a:lnTo>
                    <a:cubicBezTo>
                      <a:pt x="6299" y="3953"/>
                      <a:pt x="6216" y="3894"/>
                      <a:pt x="6144" y="3894"/>
                    </a:cubicBezTo>
                    <a:cubicBezTo>
                      <a:pt x="6061" y="3894"/>
                      <a:pt x="6001" y="3965"/>
                      <a:pt x="6001" y="4037"/>
                    </a:cubicBezTo>
                    <a:cubicBezTo>
                      <a:pt x="6001" y="5108"/>
                      <a:pt x="5120" y="5977"/>
                      <a:pt x="4049" y="5977"/>
                    </a:cubicBezTo>
                    <a:cubicBezTo>
                      <a:pt x="2953" y="5977"/>
                      <a:pt x="2084" y="5096"/>
                      <a:pt x="2084" y="4025"/>
                    </a:cubicBezTo>
                    <a:cubicBezTo>
                      <a:pt x="2084" y="3929"/>
                      <a:pt x="2013" y="3870"/>
                      <a:pt x="1941" y="3870"/>
                    </a:cubicBezTo>
                    <a:cubicBezTo>
                      <a:pt x="1858" y="3870"/>
                      <a:pt x="1787" y="3953"/>
                      <a:pt x="1787" y="4025"/>
                    </a:cubicBezTo>
                    <a:lnTo>
                      <a:pt x="1787" y="4037"/>
                    </a:lnTo>
                    <a:lnTo>
                      <a:pt x="1703" y="4037"/>
                    </a:lnTo>
                    <a:cubicBezTo>
                      <a:pt x="1620" y="4037"/>
                      <a:pt x="1560" y="4013"/>
                      <a:pt x="1501" y="3953"/>
                    </a:cubicBezTo>
                    <a:cubicBezTo>
                      <a:pt x="1465" y="3894"/>
                      <a:pt x="1429" y="3834"/>
                      <a:pt x="1441" y="3751"/>
                    </a:cubicBezTo>
                    <a:cubicBezTo>
                      <a:pt x="1465" y="3632"/>
                      <a:pt x="1584" y="3537"/>
                      <a:pt x="1715" y="3537"/>
                    </a:cubicBezTo>
                    <a:lnTo>
                      <a:pt x="1941" y="3537"/>
                    </a:lnTo>
                    <a:cubicBezTo>
                      <a:pt x="2203" y="3537"/>
                      <a:pt x="2418" y="3322"/>
                      <a:pt x="2418" y="3060"/>
                    </a:cubicBezTo>
                    <a:lnTo>
                      <a:pt x="2418" y="2358"/>
                    </a:lnTo>
                    <a:cubicBezTo>
                      <a:pt x="2418" y="2084"/>
                      <a:pt x="2632" y="1870"/>
                      <a:pt x="2906" y="1870"/>
                    </a:cubicBezTo>
                    <a:lnTo>
                      <a:pt x="3525" y="1870"/>
                    </a:lnTo>
                    <a:cubicBezTo>
                      <a:pt x="3620" y="1870"/>
                      <a:pt x="3680" y="1786"/>
                      <a:pt x="3680" y="1715"/>
                    </a:cubicBezTo>
                    <a:cubicBezTo>
                      <a:pt x="3680" y="1632"/>
                      <a:pt x="3608" y="1572"/>
                      <a:pt x="3525" y="1572"/>
                    </a:cubicBezTo>
                    <a:lnTo>
                      <a:pt x="2906" y="1572"/>
                    </a:lnTo>
                    <a:cubicBezTo>
                      <a:pt x="2477" y="1572"/>
                      <a:pt x="2120" y="1929"/>
                      <a:pt x="2120" y="2358"/>
                    </a:cubicBezTo>
                    <a:lnTo>
                      <a:pt x="2120" y="3060"/>
                    </a:lnTo>
                    <a:cubicBezTo>
                      <a:pt x="2120" y="3144"/>
                      <a:pt x="2037" y="3239"/>
                      <a:pt x="1941" y="3239"/>
                    </a:cubicBezTo>
                    <a:lnTo>
                      <a:pt x="1906" y="3239"/>
                    </a:lnTo>
                    <a:lnTo>
                      <a:pt x="1739" y="1572"/>
                    </a:lnTo>
                    <a:cubicBezTo>
                      <a:pt x="1715" y="1251"/>
                      <a:pt x="1822" y="929"/>
                      <a:pt x="2025" y="691"/>
                    </a:cubicBezTo>
                    <a:cubicBezTo>
                      <a:pt x="2239" y="453"/>
                      <a:pt x="2549" y="322"/>
                      <a:pt x="2870" y="322"/>
                    </a:cubicBezTo>
                    <a:close/>
                    <a:moveTo>
                      <a:pt x="5013" y="6013"/>
                    </a:moveTo>
                    <a:lnTo>
                      <a:pt x="5013" y="6537"/>
                    </a:lnTo>
                    <a:cubicBezTo>
                      <a:pt x="5013" y="6823"/>
                      <a:pt x="5204" y="7073"/>
                      <a:pt x="5478" y="7144"/>
                    </a:cubicBezTo>
                    <a:lnTo>
                      <a:pt x="5740" y="7227"/>
                    </a:lnTo>
                    <a:cubicBezTo>
                      <a:pt x="5668" y="7478"/>
                      <a:pt x="5537" y="7716"/>
                      <a:pt x="5370" y="7906"/>
                    </a:cubicBezTo>
                    <a:cubicBezTo>
                      <a:pt x="5311" y="7966"/>
                      <a:pt x="5323" y="8073"/>
                      <a:pt x="5382" y="8120"/>
                    </a:cubicBezTo>
                    <a:cubicBezTo>
                      <a:pt x="5418" y="8144"/>
                      <a:pt x="5442" y="8156"/>
                      <a:pt x="5490" y="8156"/>
                    </a:cubicBezTo>
                    <a:cubicBezTo>
                      <a:pt x="5537" y="8156"/>
                      <a:pt x="5585" y="8144"/>
                      <a:pt x="5609" y="8120"/>
                    </a:cubicBezTo>
                    <a:cubicBezTo>
                      <a:pt x="5823" y="7882"/>
                      <a:pt x="5966" y="7608"/>
                      <a:pt x="6061" y="7311"/>
                    </a:cubicBezTo>
                    <a:lnTo>
                      <a:pt x="6382" y="7418"/>
                    </a:lnTo>
                    <a:cubicBezTo>
                      <a:pt x="6204" y="7906"/>
                      <a:pt x="5930" y="8335"/>
                      <a:pt x="5525" y="8668"/>
                    </a:cubicBezTo>
                    <a:cubicBezTo>
                      <a:pt x="5085" y="9013"/>
                      <a:pt x="4573" y="9204"/>
                      <a:pt x="4001" y="9204"/>
                    </a:cubicBezTo>
                    <a:cubicBezTo>
                      <a:pt x="3442" y="9204"/>
                      <a:pt x="2918" y="9025"/>
                      <a:pt x="2489" y="8668"/>
                    </a:cubicBezTo>
                    <a:cubicBezTo>
                      <a:pt x="2096" y="8359"/>
                      <a:pt x="1810" y="7918"/>
                      <a:pt x="1668" y="7442"/>
                    </a:cubicBezTo>
                    <a:lnTo>
                      <a:pt x="2001" y="7347"/>
                    </a:lnTo>
                    <a:cubicBezTo>
                      <a:pt x="2108" y="7739"/>
                      <a:pt x="2358" y="8097"/>
                      <a:pt x="2680" y="8370"/>
                    </a:cubicBezTo>
                    <a:cubicBezTo>
                      <a:pt x="3049" y="8668"/>
                      <a:pt x="3513" y="8847"/>
                      <a:pt x="4001" y="8847"/>
                    </a:cubicBezTo>
                    <a:cubicBezTo>
                      <a:pt x="4382" y="8847"/>
                      <a:pt x="4739" y="8751"/>
                      <a:pt x="5049" y="8561"/>
                    </a:cubicBezTo>
                    <a:cubicBezTo>
                      <a:pt x="5120" y="8513"/>
                      <a:pt x="5132" y="8430"/>
                      <a:pt x="5109" y="8359"/>
                    </a:cubicBezTo>
                    <a:cubicBezTo>
                      <a:pt x="5077" y="8304"/>
                      <a:pt x="5031" y="8280"/>
                      <a:pt x="4979" y="8280"/>
                    </a:cubicBezTo>
                    <a:cubicBezTo>
                      <a:pt x="4952" y="8280"/>
                      <a:pt x="4923" y="8287"/>
                      <a:pt x="4894" y="8299"/>
                    </a:cubicBezTo>
                    <a:cubicBezTo>
                      <a:pt x="4632" y="8442"/>
                      <a:pt x="4311" y="8537"/>
                      <a:pt x="4001" y="8537"/>
                    </a:cubicBezTo>
                    <a:cubicBezTo>
                      <a:pt x="3215" y="8537"/>
                      <a:pt x="2513" y="8001"/>
                      <a:pt x="2299" y="7239"/>
                    </a:cubicBezTo>
                    <a:lnTo>
                      <a:pt x="2596" y="7144"/>
                    </a:lnTo>
                    <a:cubicBezTo>
                      <a:pt x="2858" y="7073"/>
                      <a:pt x="3049" y="6823"/>
                      <a:pt x="3049" y="6537"/>
                    </a:cubicBezTo>
                    <a:lnTo>
                      <a:pt x="3049" y="6013"/>
                    </a:lnTo>
                    <a:cubicBezTo>
                      <a:pt x="3346" y="6168"/>
                      <a:pt x="3680" y="6239"/>
                      <a:pt x="4037" y="6239"/>
                    </a:cubicBezTo>
                    <a:cubicBezTo>
                      <a:pt x="4394" y="6239"/>
                      <a:pt x="4716" y="6168"/>
                      <a:pt x="5013" y="6013"/>
                    </a:cubicBezTo>
                    <a:close/>
                    <a:moveTo>
                      <a:pt x="2870" y="0"/>
                    </a:moveTo>
                    <a:cubicBezTo>
                      <a:pt x="2477" y="0"/>
                      <a:pt x="2084" y="179"/>
                      <a:pt x="1799" y="477"/>
                    </a:cubicBezTo>
                    <a:cubicBezTo>
                      <a:pt x="1537" y="774"/>
                      <a:pt x="1406" y="1179"/>
                      <a:pt x="1429" y="1596"/>
                    </a:cubicBezTo>
                    <a:lnTo>
                      <a:pt x="1596" y="3251"/>
                    </a:lnTo>
                    <a:cubicBezTo>
                      <a:pt x="1358" y="3298"/>
                      <a:pt x="1144" y="3489"/>
                      <a:pt x="1132" y="3739"/>
                    </a:cubicBezTo>
                    <a:cubicBezTo>
                      <a:pt x="1120" y="3894"/>
                      <a:pt x="1168" y="4049"/>
                      <a:pt x="1263" y="4168"/>
                    </a:cubicBezTo>
                    <a:cubicBezTo>
                      <a:pt x="1370" y="4287"/>
                      <a:pt x="1525" y="4346"/>
                      <a:pt x="1680" y="4346"/>
                    </a:cubicBezTo>
                    <a:lnTo>
                      <a:pt x="1799" y="4346"/>
                    </a:lnTo>
                    <a:cubicBezTo>
                      <a:pt x="1894" y="4989"/>
                      <a:pt x="2251" y="5525"/>
                      <a:pt x="2739" y="5882"/>
                    </a:cubicBezTo>
                    <a:lnTo>
                      <a:pt x="2739" y="6585"/>
                    </a:lnTo>
                    <a:cubicBezTo>
                      <a:pt x="2739" y="6727"/>
                      <a:pt x="2632" y="6870"/>
                      <a:pt x="2501" y="6894"/>
                    </a:cubicBezTo>
                    <a:lnTo>
                      <a:pt x="810" y="7406"/>
                    </a:lnTo>
                    <a:cubicBezTo>
                      <a:pt x="322" y="7537"/>
                      <a:pt x="1" y="7978"/>
                      <a:pt x="1" y="8478"/>
                    </a:cubicBezTo>
                    <a:lnTo>
                      <a:pt x="1" y="10168"/>
                    </a:lnTo>
                    <a:cubicBezTo>
                      <a:pt x="1" y="10252"/>
                      <a:pt x="72" y="10311"/>
                      <a:pt x="144" y="10311"/>
                    </a:cubicBezTo>
                    <a:cubicBezTo>
                      <a:pt x="227" y="10311"/>
                      <a:pt x="298" y="10240"/>
                      <a:pt x="298" y="10168"/>
                    </a:cubicBezTo>
                    <a:lnTo>
                      <a:pt x="298" y="8466"/>
                    </a:lnTo>
                    <a:cubicBezTo>
                      <a:pt x="298" y="8109"/>
                      <a:pt x="537" y="7787"/>
                      <a:pt x="882" y="7680"/>
                    </a:cubicBezTo>
                    <a:lnTo>
                      <a:pt x="1370" y="7537"/>
                    </a:lnTo>
                    <a:cubicBezTo>
                      <a:pt x="1513" y="8073"/>
                      <a:pt x="1846" y="8549"/>
                      <a:pt x="2275" y="8906"/>
                    </a:cubicBezTo>
                    <a:cubicBezTo>
                      <a:pt x="2751" y="9287"/>
                      <a:pt x="3358" y="9502"/>
                      <a:pt x="3989" y="9502"/>
                    </a:cubicBezTo>
                    <a:cubicBezTo>
                      <a:pt x="4608" y="9502"/>
                      <a:pt x="5204" y="9287"/>
                      <a:pt x="5704" y="8906"/>
                    </a:cubicBezTo>
                    <a:cubicBezTo>
                      <a:pt x="6144" y="8549"/>
                      <a:pt x="6454" y="8073"/>
                      <a:pt x="6621" y="7537"/>
                    </a:cubicBezTo>
                    <a:lnTo>
                      <a:pt x="7144" y="7680"/>
                    </a:lnTo>
                    <a:cubicBezTo>
                      <a:pt x="7490" y="7787"/>
                      <a:pt x="7728" y="8097"/>
                      <a:pt x="7728" y="8466"/>
                    </a:cubicBezTo>
                    <a:lnTo>
                      <a:pt x="7728" y="10168"/>
                    </a:lnTo>
                    <a:cubicBezTo>
                      <a:pt x="7728" y="10252"/>
                      <a:pt x="7799" y="10311"/>
                      <a:pt x="7871" y="10311"/>
                    </a:cubicBezTo>
                    <a:cubicBezTo>
                      <a:pt x="7966" y="10311"/>
                      <a:pt x="8026" y="10240"/>
                      <a:pt x="8026" y="10168"/>
                    </a:cubicBezTo>
                    <a:lnTo>
                      <a:pt x="8026" y="8466"/>
                    </a:lnTo>
                    <a:cubicBezTo>
                      <a:pt x="8037" y="7966"/>
                      <a:pt x="7716" y="7525"/>
                      <a:pt x="7240" y="7382"/>
                    </a:cubicBezTo>
                    <a:lnTo>
                      <a:pt x="5537" y="6882"/>
                    </a:lnTo>
                    <a:cubicBezTo>
                      <a:pt x="5406" y="6835"/>
                      <a:pt x="5299" y="6704"/>
                      <a:pt x="5299" y="6573"/>
                    </a:cubicBezTo>
                    <a:lnTo>
                      <a:pt x="5299" y="5870"/>
                    </a:lnTo>
                    <a:cubicBezTo>
                      <a:pt x="5811" y="5525"/>
                      <a:pt x="6168" y="4977"/>
                      <a:pt x="6240" y="4334"/>
                    </a:cubicBezTo>
                    <a:lnTo>
                      <a:pt x="6323" y="4334"/>
                    </a:lnTo>
                    <a:cubicBezTo>
                      <a:pt x="6621" y="4334"/>
                      <a:pt x="6871" y="4108"/>
                      <a:pt x="6906" y="3846"/>
                    </a:cubicBezTo>
                    <a:cubicBezTo>
                      <a:pt x="6918" y="3691"/>
                      <a:pt x="6871" y="3525"/>
                      <a:pt x="6775" y="3417"/>
                    </a:cubicBezTo>
                    <a:cubicBezTo>
                      <a:pt x="6680" y="3322"/>
                      <a:pt x="6561" y="3251"/>
                      <a:pt x="6442" y="3239"/>
                    </a:cubicBezTo>
                    <a:lnTo>
                      <a:pt x="6549" y="1941"/>
                    </a:lnTo>
                    <a:cubicBezTo>
                      <a:pt x="6775" y="1727"/>
                      <a:pt x="6906" y="1453"/>
                      <a:pt x="6906" y="1120"/>
                    </a:cubicBezTo>
                    <a:cubicBezTo>
                      <a:pt x="6906" y="512"/>
                      <a:pt x="6394" y="0"/>
                      <a:pt x="57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8939;p72">
                <a:extLst>
                  <a:ext uri="{FF2B5EF4-FFF2-40B4-BE49-F238E27FC236}">
                    <a16:creationId xmlns:a16="http://schemas.microsoft.com/office/drawing/2014/main" id="{CDED6325-4381-6D06-249E-A57291EFF42D}"/>
                  </a:ext>
                </a:extLst>
              </p:cNvPr>
              <p:cNvSpPr/>
              <p:nvPr/>
            </p:nvSpPr>
            <p:spPr>
              <a:xfrm>
                <a:off x="7061135" y="2881785"/>
                <a:ext cx="20069" cy="9495"/>
              </a:xfrm>
              <a:custGeom>
                <a:avLst/>
                <a:gdLst/>
                <a:ahLst/>
                <a:cxnLst/>
                <a:rect l="l" t="t" r="r" b="b"/>
                <a:pathLst>
                  <a:path w="632" h="299" extrusionOk="0">
                    <a:moveTo>
                      <a:pt x="155" y="1"/>
                    </a:moveTo>
                    <a:cubicBezTo>
                      <a:pt x="60" y="1"/>
                      <a:pt x="0" y="72"/>
                      <a:pt x="0" y="155"/>
                    </a:cubicBezTo>
                    <a:cubicBezTo>
                      <a:pt x="0" y="227"/>
                      <a:pt x="72" y="298"/>
                      <a:pt x="155" y="298"/>
                    </a:cubicBezTo>
                    <a:lnTo>
                      <a:pt x="476" y="298"/>
                    </a:lnTo>
                    <a:cubicBezTo>
                      <a:pt x="560" y="298"/>
                      <a:pt x="631" y="227"/>
                      <a:pt x="631" y="155"/>
                    </a:cubicBezTo>
                    <a:cubicBezTo>
                      <a:pt x="631" y="72"/>
                      <a:pt x="572" y="1"/>
                      <a:pt x="47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940;p72">
                <a:extLst>
                  <a:ext uri="{FF2B5EF4-FFF2-40B4-BE49-F238E27FC236}">
                    <a16:creationId xmlns:a16="http://schemas.microsoft.com/office/drawing/2014/main" id="{8925AA26-F9D6-56EA-EFA2-26F8797A5A71}"/>
                  </a:ext>
                </a:extLst>
              </p:cNvPr>
              <p:cNvSpPr/>
              <p:nvPr/>
            </p:nvSpPr>
            <p:spPr>
              <a:xfrm>
                <a:off x="7122740" y="2881785"/>
                <a:ext cx="19688" cy="949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299" extrusionOk="0">
                    <a:moveTo>
                      <a:pt x="144" y="1"/>
                    </a:moveTo>
                    <a:cubicBezTo>
                      <a:pt x="60" y="1"/>
                      <a:pt x="1" y="72"/>
                      <a:pt x="1" y="155"/>
                    </a:cubicBezTo>
                    <a:cubicBezTo>
                      <a:pt x="1" y="227"/>
                      <a:pt x="72" y="298"/>
                      <a:pt x="144" y="298"/>
                    </a:cubicBezTo>
                    <a:lnTo>
                      <a:pt x="477" y="298"/>
                    </a:lnTo>
                    <a:cubicBezTo>
                      <a:pt x="560" y="298"/>
                      <a:pt x="620" y="227"/>
                      <a:pt x="620" y="155"/>
                    </a:cubicBezTo>
                    <a:cubicBezTo>
                      <a:pt x="620" y="72"/>
                      <a:pt x="560" y="1"/>
                      <a:pt x="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8941;p72">
              <a:extLst>
                <a:ext uri="{FF2B5EF4-FFF2-40B4-BE49-F238E27FC236}">
                  <a16:creationId xmlns:a16="http://schemas.microsoft.com/office/drawing/2014/main" id="{712FCFEA-97D2-9046-0181-87693CAD0DF7}"/>
                </a:ext>
              </a:extLst>
            </p:cNvPr>
            <p:cNvGrpSpPr/>
            <p:nvPr/>
          </p:nvGrpSpPr>
          <p:grpSpPr>
            <a:xfrm>
              <a:off x="7016227" y="1611302"/>
              <a:ext cx="244291" cy="326314"/>
              <a:chOff x="7530697" y="2790299"/>
              <a:chExt cx="244291" cy="326314"/>
            </a:xfrm>
          </p:grpSpPr>
          <p:sp>
            <p:nvSpPr>
              <p:cNvPr id="10" name="Google Shape;8942;p72">
                <a:extLst>
                  <a:ext uri="{FF2B5EF4-FFF2-40B4-BE49-F238E27FC236}">
                    <a16:creationId xmlns:a16="http://schemas.microsoft.com/office/drawing/2014/main" id="{5F459C68-8DDC-8C30-A865-77AAE02805C3}"/>
                  </a:ext>
                </a:extLst>
              </p:cNvPr>
              <p:cNvSpPr/>
              <p:nvPr/>
            </p:nvSpPr>
            <p:spPr>
              <a:xfrm>
                <a:off x="7616911" y="2907507"/>
                <a:ext cx="9463" cy="1438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453" extrusionOk="0">
                    <a:moveTo>
                      <a:pt x="155" y="0"/>
                    </a:moveTo>
                    <a:cubicBezTo>
                      <a:pt x="60" y="0"/>
                      <a:pt x="0" y="72"/>
                      <a:pt x="0" y="143"/>
                    </a:cubicBezTo>
                    <a:lnTo>
                      <a:pt x="0" y="310"/>
                    </a:lnTo>
                    <a:cubicBezTo>
                      <a:pt x="0" y="393"/>
                      <a:pt x="72" y="453"/>
                      <a:pt x="155" y="453"/>
                    </a:cubicBezTo>
                    <a:cubicBezTo>
                      <a:pt x="227" y="453"/>
                      <a:pt x="298" y="381"/>
                      <a:pt x="298" y="310"/>
                    </a:cubicBezTo>
                    <a:lnTo>
                      <a:pt x="298" y="143"/>
                    </a:lnTo>
                    <a:cubicBezTo>
                      <a:pt x="298" y="72"/>
                      <a:pt x="238" y="0"/>
                      <a:pt x="1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943;p72">
                <a:extLst>
                  <a:ext uri="{FF2B5EF4-FFF2-40B4-BE49-F238E27FC236}">
                    <a16:creationId xmlns:a16="http://schemas.microsoft.com/office/drawing/2014/main" id="{C984D9A7-E005-6810-B779-2D3F63062781}"/>
                  </a:ext>
                </a:extLst>
              </p:cNvPr>
              <p:cNvSpPr/>
              <p:nvPr/>
            </p:nvSpPr>
            <p:spPr>
              <a:xfrm>
                <a:off x="7678548" y="2907507"/>
                <a:ext cx="9463" cy="1438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453" extrusionOk="0">
                    <a:moveTo>
                      <a:pt x="143" y="0"/>
                    </a:moveTo>
                    <a:cubicBezTo>
                      <a:pt x="60" y="0"/>
                      <a:pt x="0" y="72"/>
                      <a:pt x="0" y="143"/>
                    </a:cubicBezTo>
                    <a:lnTo>
                      <a:pt x="0" y="310"/>
                    </a:lnTo>
                    <a:cubicBezTo>
                      <a:pt x="0" y="393"/>
                      <a:pt x="72" y="453"/>
                      <a:pt x="143" y="453"/>
                    </a:cubicBezTo>
                    <a:cubicBezTo>
                      <a:pt x="214" y="453"/>
                      <a:pt x="298" y="381"/>
                      <a:pt x="298" y="310"/>
                    </a:cubicBezTo>
                    <a:lnTo>
                      <a:pt x="298" y="143"/>
                    </a:lnTo>
                    <a:cubicBezTo>
                      <a:pt x="298" y="72"/>
                      <a:pt x="238" y="0"/>
                      <a:pt x="14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944;p72">
                <a:extLst>
                  <a:ext uri="{FF2B5EF4-FFF2-40B4-BE49-F238E27FC236}">
                    <a16:creationId xmlns:a16="http://schemas.microsoft.com/office/drawing/2014/main" id="{5FD26712-9ECE-BEE8-ACA8-F399049E4484}"/>
                  </a:ext>
                </a:extLst>
              </p:cNvPr>
              <p:cNvSpPr/>
              <p:nvPr/>
            </p:nvSpPr>
            <p:spPr>
              <a:xfrm>
                <a:off x="7632408" y="2943136"/>
                <a:ext cx="40869" cy="14671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62" extrusionOk="0">
                    <a:moveTo>
                      <a:pt x="167" y="0"/>
                    </a:moveTo>
                    <a:cubicBezTo>
                      <a:pt x="129" y="0"/>
                      <a:pt x="90" y="15"/>
                      <a:pt x="60" y="45"/>
                    </a:cubicBezTo>
                    <a:cubicBezTo>
                      <a:pt x="1" y="104"/>
                      <a:pt x="1" y="200"/>
                      <a:pt x="60" y="259"/>
                    </a:cubicBezTo>
                    <a:cubicBezTo>
                      <a:pt x="203" y="390"/>
                      <a:pt x="417" y="462"/>
                      <a:pt x="655" y="462"/>
                    </a:cubicBezTo>
                    <a:cubicBezTo>
                      <a:pt x="893" y="462"/>
                      <a:pt x="1120" y="390"/>
                      <a:pt x="1251" y="259"/>
                    </a:cubicBezTo>
                    <a:cubicBezTo>
                      <a:pt x="1286" y="212"/>
                      <a:pt x="1286" y="104"/>
                      <a:pt x="1227" y="45"/>
                    </a:cubicBezTo>
                    <a:cubicBezTo>
                      <a:pt x="1197" y="15"/>
                      <a:pt x="1158" y="0"/>
                      <a:pt x="1120" y="0"/>
                    </a:cubicBezTo>
                    <a:cubicBezTo>
                      <a:pt x="1081" y="0"/>
                      <a:pt x="1042" y="15"/>
                      <a:pt x="1013" y="45"/>
                    </a:cubicBezTo>
                    <a:cubicBezTo>
                      <a:pt x="953" y="104"/>
                      <a:pt x="822" y="164"/>
                      <a:pt x="643" y="164"/>
                    </a:cubicBezTo>
                    <a:cubicBezTo>
                      <a:pt x="465" y="164"/>
                      <a:pt x="322" y="104"/>
                      <a:pt x="274" y="45"/>
                    </a:cubicBezTo>
                    <a:cubicBezTo>
                      <a:pt x="245" y="15"/>
                      <a:pt x="206" y="0"/>
                      <a:pt x="16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945;p72">
                <a:extLst>
                  <a:ext uri="{FF2B5EF4-FFF2-40B4-BE49-F238E27FC236}">
                    <a16:creationId xmlns:a16="http://schemas.microsoft.com/office/drawing/2014/main" id="{08624CD9-3860-B604-23CC-9DD6897E61BB}"/>
                  </a:ext>
                </a:extLst>
              </p:cNvPr>
              <p:cNvSpPr/>
              <p:nvPr/>
            </p:nvSpPr>
            <p:spPr>
              <a:xfrm>
                <a:off x="7530697" y="2790299"/>
                <a:ext cx="244291" cy="326314"/>
              </a:xfrm>
              <a:custGeom>
                <a:avLst/>
                <a:gdLst/>
                <a:ahLst/>
                <a:cxnLst/>
                <a:rect l="l" t="t" r="r" b="b"/>
                <a:pathLst>
                  <a:path w="7693" h="10276" extrusionOk="0">
                    <a:moveTo>
                      <a:pt x="3846" y="298"/>
                    </a:moveTo>
                    <a:cubicBezTo>
                      <a:pt x="5275" y="298"/>
                      <a:pt x="6442" y="1453"/>
                      <a:pt x="6442" y="2882"/>
                    </a:cubicBezTo>
                    <a:lnTo>
                      <a:pt x="6442" y="4013"/>
                    </a:lnTo>
                    <a:cubicBezTo>
                      <a:pt x="6442" y="4846"/>
                      <a:pt x="6633" y="5489"/>
                      <a:pt x="6799" y="5870"/>
                    </a:cubicBezTo>
                    <a:cubicBezTo>
                      <a:pt x="6811" y="5918"/>
                      <a:pt x="6811" y="5965"/>
                      <a:pt x="6799" y="6001"/>
                    </a:cubicBezTo>
                    <a:cubicBezTo>
                      <a:pt x="6775" y="6049"/>
                      <a:pt x="6752" y="6084"/>
                      <a:pt x="6704" y="6096"/>
                    </a:cubicBezTo>
                    <a:cubicBezTo>
                      <a:pt x="6359" y="6227"/>
                      <a:pt x="5692" y="6489"/>
                      <a:pt x="4978" y="6632"/>
                    </a:cubicBezTo>
                    <a:lnTo>
                      <a:pt x="4978" y="6132"/>
                    </a:lnTo>
                    <a:cubicBezTo>
                      <a:pt x="5644" y="5739"/>
                      <a:pt x="6109" y="5013"/>
                      <a:pt x="6109" y="4179"/>
                    </a:cubicBezTo>
                    <a:lnTo>
                      <a:pt x="6109" y="3536"/>
                    </a:lnTo>
                    <a:cubicBezTo>
                      <a:pt x="6109" y="3108"/>
                      <a:pt x="5751" y="2751"/>
                      <a:pt x="5323" y="2751"/>
                    </a:cubicBezTo>
                    <a:lnTo>
                      <a:pt x="5073" y="2751"/>
                    </a:lnTo>
                    <a:lnTo>
                      <a:pt x="4311" y="1989"/>
                    </a:lnTo>
                    <a:cubicBezTo>
                      <a:pt x="4282" y="1960"/>
                      <a:pt x="4249" y="1944"/>
                      <a:pt x="4214" y="1944"/>
                    </a:cubicBezTo>
                    <a:cubicBezTo>
                      <a:pt x="4191" y="1944"/>
                      <a:pt x="4168" y="1951"/>
                      <a:pt x="4144" y="1965"/>
                    </a:cubicBezTo>
                    <a:cubicBezTo>
                      <a:pt x="4085" y="1989"/>
                      <a:pt x="4061" y="2036"/>
                      <a:pt x="4061" y="2096"/>
                    </a:cubicBezTo>
                    <a:lnTo>
                      <a:pt x="4061" y="2751"/>
                    </a:lnTo>
                    <a:lnTo>
                      <a:pt x="3239" y="2751"/>
                    </a:lnTo>
                    <a:cubicBezTo>
                      <a:pt x="3144" y="2751"/>
                      <a:pt x="3084" y="2822"/>
                      <a:pt x="3084" y="2893"/>
                    </a:cubicBezTo>
                    <a:cubicBezTo>
                      <a:pt x="3084" y="2965"/>
                      <a:pt x="3168" y="3048"/>
                      <a:pt x="3239" y="3048"/>
                    </a:cubicBezTo>
                    <a:lnTo>
                      <a:pt x="4204" y="3048"/>
                    </a:lnTo>
                    <a:cubicBezTo>
                      <a:pt x="4299" y="3048"/>
                      <a:pt x="4358" y="2965"/>
                      <a:pt x="4358" y="2893"/>
                    </a:cubicBezTo>
                    <a:lnTo>
                      <a:pt x="4358" y="2453"/>
                    </a:lnTo>
                    <a:lnTo>
                      <a:pt x="4906" y="3001"/>
                    </a:lnTo>
                    <a:cubicBezTo>
                      <a:pt x="4930" y="3024"/>
                      <a:pt x="4966" y="3048"/>
                      <a:pt x="5013" y="3048"/>
                    </a:cubicBezTo>
                    <a:lnTo>
                      <a:pt x="5335" y="3048"/>
                    </a:lnTo>
                    <a:cubicBezTo>
                      <a:pt x="5609" y="3048"/>
                      <a:pt x="5823" y="3263"/>
                      <a:pt x="5823" y="3536"/>
                    </a:cubicBezTo>
                    <a:lnTo>
                      <a:pt x="5823" y="4179"/>
                    </a:lnTo>
                    <a:cubicBezTo>
                      <a:pt x="5823" y="5251"/>
                      <a:pt x="4954" y="6132"/>
                      <a:pt x="3882" y="6132"/>
                    </a:cubicBezTo>
                    <a:cubicBezTo>
                      <a:pt x="2811" y="6132"/>
                      <a:pt x="1930" y="5251"/>
                      <a:pt x="1930" y="4179"/>
                    </a:cubicBezTo>
                    <a:lnTo>
                      <a:pt x="1930" y="3536"/>
                    </a:lnTo>
                    <a:cubicBezTo>
                      <a:pt x="1930" y="3263"/>
                      <a:pt x="2156" y="3048"/>
                      <a:pt x="2418" y="3048"/>
                    </a:cubicBezTo>
                    <a:lnTo>
                      <a:pt x="2584" y="3048"/>
                    </a:lnTo>
                    <a:cubicBezTo>
                      <a:pt x="2668" y="3048"/>
                      <a:pt x="2727" y="2965"/>
                      <a:pt x="2727" y="2893"/>
                    </a:cubicBezTo>
                    <a:cubicBezTo>
                      <a:pt x="2727" y="2822"/>
                      <a:pt x="2656" y="2751"/>
                      <a:pt x="2584" y="2751"/>
                    </a:cubicBezTo>
                    <a:lnTo>
                      <a:pt x="2418" y="2751"/>
                    </a:lnTo>
                    <a:cubicBezTo>
                      <a:pt x="1989" y="2751"/>
                      <a:pt x="1632" y="3108"/>
                      <a:pt x="1632" y="3536"/>
                    </a:cubicBezTo>
                    <a:lnTo>
                      <a:pt x="1632" y="4179"/>
                    </a:lnTo>
                    <a:cubicBezTo>
                      <a:pt x="1632" y="5013"/>
                      <a:pt x="2096" y="5739"/>
                      <a:pt x="2763" y="6132"/>
                    </a:cubicBezTo>
                    <a:lnTo>
                      <a:pt x="2763" y="6632"/>
                    </a:lnTo>
                    <a:cubicBezTo>
                      <a:pt x="2001" y="6465"/>
                      <a:pt x="1334" y="6227"/>
                      <a:pt x="989" y="6096"/>
                    </a:cubicBezTo>
                    <a:cubicBezTo>
                      <a:pt x="941" y="6084"/>
                      <a:pt x="918" y="6049"/>
                      <a:pt x="906" y="6001"/>
                    </a:cubicBezTo>
                    <a:cubicBezTo>
                      <a:pt x="882" y="5965"/>
                      <a:pt x="882" y="5918"/>
                      <a:pt x="906" y="5870"/>
                    </a:cubicBezTo>
                    <a:cubicBezTo>
                      <a:pt x="1060" y="5489"/>
                      <a:pt x="1263" y="4846"/>
                      <a:pt x="1263" y="4013"/>
                    </a:cubicBezTo>
                    <a:lnTo>
                      <a:pt x="1263" y="2882"/>
                    </a:lnTo>
                    <a:cubicBezTo>
                      <a:pt x="1263" y="1453"/>
                      <a:pt x="2418" y="298"/>
                      <a:pt x="3846" y="298"/>
                    </a:cubicBezTo>
                    <a:close/>
                    <a:moveTo>
                      <a:pt x="4632" y="6275"/>
                    </a:moveTo>
                    <a:lnTo>
                      <a:pt x="4632" y="6787"/>
                    </a:lnTo>
                    <a:cubicBezTo>
                      <a:pt x="4632" y="7025"/>
                      <a:pt x="4739" y="7239"/>
                      <a:pt x="4918" y="7394"/>
                    </a:cubicBezTo>
                    <a:cubicBezTo>
                      <a:pt x="4894" y="7442"/>
                      <a:pt x="4858" y="7477"/>
                      <a:pt x="4835" y="7513"/>
                    </a:cubicBezTo>
                    <a:cubicBezTo>
                      <a:pt x="4787" y="7573"/>
                      <a:pt x="4787" y="7680"/>
                      <a:pt x="4858" y="7715"/>
                    </a:cubicBezTo>
                    <a:cubicBezTo>
                      <a:pt x="4894" y="7739"/>
                      <a:pt x="4918" y="7751"/>
                      <a:pt x="4954" y="7751"/>
                    </a:cubicBezTo>
                    <a:cubicBezTo>
                      <a:pt x="4989" y="7751"/>
                      <a:pt x="5037" y="7739"/>
                      <a:pt x="5073" y="7692"/>
                    </a:cubicBezTo>
                    <a:cubicBezTo>
                      <a:pt x="5109" y="7632"/>
                      <a:pt x="5156" y="7584"/>
                      <a:pt x="5192" y="7525"/>
                    </a:cubicBezTo>
                    <a:lnTo>
                      <a:pt x="5525" y="7644"/>
                    </a:lnTo>
                    <a:cubicBezTo>
                      <a:pt x="4918" y="8573"/>
                      <a:pt x="4299" y="8894"/>
                      <a:pt x="3882" y="9001"/>
                    </a:cubicBezTo>
                    <a:cubicBezTo>
                      <a:pt x="3864" y="9007"/>
                      <a:pt x="3849" y="9010"/>
                      <a:pt x="3835" y="9010"/>
                    </a:cubicBezTo>
                    <a:cubicBezTo>
                      <a:pt x="3820" y="9010"/>
                      <a:pt x="3805" y="9007"/>
                      <a:pt x="3787" y="9001"/>
                    </a:cubicBezTo>
                    <a:cubicBezTo>
                      <a:pt x="3370" y="8882"/>
                      <a:pt x="2751" y="8549"/>
                      <a:pt x="2120" y="7644"/>
                    </a:cubicBezTo>
                    <a:lnTo>
                      <a:pt x="2465" y="7525"/>
                    </a:lnTo>
                    <a:cubicBezTo>
                      <a:pt x="2763" y="7942"/>
                      <a:pt x="3204" y="8442"/>
                      <a:pt x="3787" y="8644"/>
                    </a:cubicBezTo>
                    <a:cubicBezTo>
                      <a:pt x="3799" y="8644"/>
                      <a:pt x="3823" y="8656"/>
                      <a:pt x="3835" y="8656"/>
                    </a:cubicBezTo>
                    <a:cubicBezTo>
                      <a:pt x="3846" y="8656"/>
                      <a:pt x="3858" y="8656"/>
                      <a:pt x="3882" y="8644"/>
                    </a:cubicBezTo>
                    <a:cubicBezTo>
                      <a:pt x="4144" y="8549"/>
                      <a:pt x="4418" y="8382"/>
                      <a:pt x="4668" y="8132"/>
                    </a:cubicBezTo>
                    <a:cubicBezTo>
                      <a:pt x="4728" y="8073"/>
                      <a:pt x="4728" y="7989"/>
                      <a:pt x="4668" y="7930"/>
                    </a:cubicBezTo>
                    <a:cubicBezTo>
                      <a:pt x="4638" y="7900"/>
                      <a:pt x="4600" y="7885"/>
                      <a:pt x="4561" y="7885"/>
                    </a:cubicBezTo>
                    <a:cubicBezTo>
                      <a:pt x="4522" y="7885"/>
                      <a:pt x="4483" y="7900"/>
                      <a:pt x="4454" y="7930"/>
                    </a:cubicBezTo>
                    <a:cubicBezTo>
                      <a:pt x="4251" y="8120"/>
                      <a:pt x="4025" y="8275"/>
                      <a:pt x="3823" y="8346"/>
                    </a:cubicBezTo>
                    <a:cubicBezTo>
                      <a:pt x="3358" y="8168"/>
                      <a:pt x="2965" y="7751"/>
                      <a:pt x="2715" y="7394"/>
                    </a:cubicBezTo>
                    <a:cubicBezTo>
                      <a:pt x="2894" y="7239"/>
                      <a:pt x="3001" y="7025"/>
                      <a:pt x="3001" y="6787"/>
                    </a:cubicBezTo>
                    <a:lnTo>
                      <a:pt x="3001" y="6275"/>
                    </a:lnTo>
                    <a:cubicBezTo>
                      <a:pt x="3251" y="6382"/>
                      <a:pt x="3525" y="6430"/>
                      <a:pt x="3823" y="6430"/>
                    </a:cubicBezTo>
                    <a:cubicBezTo>
                      <a:pt x="4120" y="6430"/>
                      <a:pt x="4382" y="6370"/>
                      <a:pt x="4632" y="6275"/>
                    </a:cubicBezTo>
                    <a:close/>
                    <a:moveTo>
                      <a:pt x="3846" y="0"/>
                    </a:moveTo>
                    <a:cubicBezTo>
                      <a:pt x="2251" y="0"/>
                      <a:pt x="953" y="1286"/>
                      <a:pt x="953" y="2882"/>
                    </a:cubicBezTo>
                    <a:lnTo>
                      <a:pt x="953" y="4013"/>
                    </a:lnTo>
                    <a:cubicBezTo>
                      <a:pt x="953" y="4846"/>
                      <a:pt x="751" y="5453"/>
                      <a:pt x="632" y="5775"/>
                    </a:cubicBezTo>
                    <a:cubicBezTo>
                      <a:pt x="584" y="5894"/>
                      <a:pt x="584" y="6013"/>
                      <a:pt x="632" y="6132"/>
                    </a:cubicBezTo>
                    <a:cubicBezTo>
                      <a:pt x="679" y="6251"/>
                      <a:pt x="775" y="6334"/>
                      <a:pt x="894" y="6382"/>
                    </a:cubicBezTo>
                    <a:cubicBezTo>
                      <a:pt x="1251" y="6525"/>
                      <a:pt x="1965" y="6787"/>
                      <a:pt x="2715" y="6930"/>
                    </a:cubicBezTo>
                    <a:cubicBezTo>
                      <a:pt x="2668" y="7084"/>
                      <a:pt x="2549" y="7180"/>
                      <a:pt x="2418" y="7239"/>
                    </a:cubicBezTo>
                    <a:lnTo>
                      <a:pt x="751" y="7823"/>
                    </a:lnTo>
                    <a:cubicBezTo>
                      <a:pt x="298" y="7989"/>
                      <a:pt x="1" y="8406"/>
                      <a:pt x="1" y="8882"/>
                    </a:cubicBezTo>
                    <a:lnTo>
                      <a:pt x="1" y="10132"/>
                    </a:lnTo>
                    <a:cubicBezTo>
                      <a:pt x="1" y="10216"/>
                      <a:pt x="84" y="10275"/>
                      <a:pt x="156" y="10275"/>
                    </a:cubicBezTo>
                    <a:cubicBezTo>
                      <a:pt x="227" y="10275"/>
                      <a:pt x="298" y="10204"/>
                      <a:pt x="298" y="10132"/>
                    </a:cubicBezTo>
                    <a:lnTo>
                      <a:pt x="298" y="8882"/>
                    </a:lnTo>
                    <a:cubicBezTo>
                      <a:pt x="298" y="8775"/>
                      <a:pt x="322" y="8692"/>
                      <a:pt x="358" y="8597"/>
                    </a:cubicBezTo>
                    <a:lnTo>
                      <a:pt x="1120" y="9251"/>
                    </a:lnTo>
                    <a:cubicBezTo>
                      <a:pt x="1227" y="9347"/>
                      <a:pt x="1299" y="9478"/>
                      <a:pt x="1299" y="9620"/>
                    </a:cubicBezTo>
                    <a:lnTo>
                      <a:pt x="1299" y="10132"/>
                    </a:lnTo>
                    <a:cubicBezTo>
                      <a:pt x="1299" y="10216"/>
                      <a:pt x="1370" y="10275"/>
                      <a:pt x="1453" y="10275"/>
                    </a:cubicBezTo>
                    <a:cubicBezTo>
                      <a:pt x="1525" y="10275"/>
                      <a:pt x="1596" y="10204"/>
                      <a:pt x="1596" y="10132"/>
                    </a:cubicBezTo>
                    <a:lnTo>
                      <a:pt x="1596" y="9609"/>
                    </a:lnTo>
                    <a:cubicBezTo>
                      <a:pt x="1596" y="9370"/>
                      <a:pt x="1489" y="9168"/>
                      <a:pt x="1310" y="9001"/>
                    </a:cubicBezTo>
                    <a:lnTo>
                      <a:pt x="513" y="8311"/>
                    </a:lnTo>
                    <a:cubicBezTo>
                      <a:pt x="596" y="8216"/>
                      <a:pt x="715" y="8132"/>
                      <a:pt x="834" y="8085"/>
                    </a:cubicBezTo>
                    <a:lnTo>
                      <a:pt x="1846" y="7739"/>
                    </a:lnTo>
                    <a:cubicBezTo>
                      <a:pt x="2537" y="8775"/>
                      <a:pt x="3251" y="9144"/>
                      <a:pt x="3727" y="9275"/>
                    </a:cubicBezTo>
                    <a:cubicBezTo>
                      <a:pt x="3775" y="9299"/>
                      <a:pt x="3799" y="9299"/>
                      <a:pt x="3846" y="9299"/>
                    </a:cubicBezTo>
                    <a:cubicBezTo>
                      <a:pt x="3894" y="9299"/>
                      <a:pt x="3930" y="9299"/>
                      <a:pt x="3966" y="9275"/>
                    </a:cubicBezTo>
                    <a:cubicBezTo>
                      <a:pt x="4442" y="9144"/>
                      <a:pt x="5156" y="8775"/>
                      <a:pt x="5835" y="7739"/>
                    </a:cubicBezTo>
                    <a:lnTo>
                      <a:pt x="6847" y="8085"/>
                    </a:lnTo>
                    <a:cubicBezTo>
                      <a:pt x="6990" y="8132"/>
                      <a:pt x="7085" y="8216"/>
                      <a:pt x="7180" y="8311"/>
                    </a:cubicBezTo>
                    <a:lnTo>
                      <a:pt x="6371" y="9001"/>
                    </a:lnTo>
                    <a:cubicBezTo>
                      <a:pt x="6192" y="9144"/>
                      <a:pt x="6097" y="9370"/>
                      <a:pt x="6097" y="9609"/>
                    </a:cubicBezTo>
                    <a:lnTo>
                      <a:pt x="6097" y="10120"/>
                    </a:lnTo>
                    <a:cubicBezTo>
                      <a:pt x="6097" y="10204"/>
                      <a:pt x="6168" y="10263"/>
                      <a:pt x="6240" y="10263"/>
                    </a:cubicBezTo>
                    <a:cubicBezTo>
                      <a:pt x="6311" y="10263"/>
                      <a:pt x="6394" y="10192"/>
                      <a:pt x="6394" y="10120"/>
                    </a:cubicBezTo>
                    <a:lnTo>
                      <a:pt x="6394" y="9609"/>
                    </a:lnTo>
                    <a:cubicBezTo>
                      <a:pt x="6394" y="9466"/>
                      <a:pt x="6454" y="9323"/>
                      <a:pt x="6573" y="9239"/>
                    </a:cubicBezTo>
                    <a:lnTo>
                      <a:pt x="7323" y="8585"/>
                    </a:lnTo>
                    <a:cubicBezTo>
                      <a:pt x="7359" y="8668"/>
                      <a:pt x="7383" y="8775"/>
                      <a:pt x="7383" y="8870"/>
                    </a:cubicBezTo>
                    <a:lnTo>
                      <a:pt x="7383" y="10120"/>
                    </a:lnTo>
                    <a:cubicBezTo>
                      <a:pt x="7383" y="10204"/>
                      <a:pt x="7466" y="10263"/>
                      <a:pt x="7537" y="10263"/>
                    </a:cubicBezTo>
                    <a:cubicBezTo>
                      <a:pt x="7609" y="10263"/>
                      <a:pt x="7680" y="10192"/>
                      <a:pt x="7680" y="10120"/>
                    </a:cubicBezTo>
                    <a:lnTo>
                      <a:pt x="7680" y="8870"/>
                    </a:lnTo>
                    <a:cubicBezTo>
                      <a:pt x="7692" y="8406"/>
                      <a:pt x="7395" y="7977"/>
                      <a:pt x="6942" y="7823"/>
                    </a:cubicBezTo>
                    <a:lnTo>
                      <a:pt x="5275" y="7239"/>
                    </a:lnTo>
                    <a:cubicBezTo>
                      <a:pt x="5132" y="7203"/>
                      <a:pt x="5025" y="7084"/>
                      <a:pt x="4978" y="6930"/>
                    </a:cubicBezTo>
                    <a:cubicBezTo>
                      <a:pt x="5740" y="6787"/>
                      <a:pt x="6442" y="6513"/>
                      <a:pt x="6799" y="6382"/>
                    </a:cubicBezTo>
                    <a:cubicBezTo>
                      <a:pt x="6918" y="6334"/>
                      <a:pt x="7002" y="6251"/>
                      <a:pt x="7061" y="6132"/>
                    </a:cubicBezTo>
                    <a:cubicBezTo>
                      <a:pt x="7109" y="6013"/>
                      <a:pt x="7109" y="5894"/>
                      <a:pt x="7061" y="5775"/>
                    </a:cubicBezTo>
                    <a:cubicBezTo>
                      <a:pt x="6942" y="5477"/>
                      <a:pt x="6740" y="4846"/>
                      <a:pt x="6740" y="4013"/>
                    </a:cubicBezTo>
                    <a:lnTo>
                      <a:pt x="6740" y="2882"/>
                    </a:lnTo>
                    <a:cubicBezTo>
                      <a:pt x="6740" y="1286"/>
                      <a:pt x="5442" y="0"/>
                      <a:pt x="384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8946;p72">
                <a:extLst>
                  <a:ext uri="{FF2B5EF4-FFF2-40B4-BE49-F238E27FC236}">
                    <a16:creationId xmlns:a16="http://schemas.microsoft.com/office/drawing/2014/main" id="{8F5E72A4-4CBC-E2C7-FDBA-52A8D2A4B4E1}"/>
                  </a:ext>
                </a:extLst>
              </p:cNvPr>
              <p:cNvSpPr/>
              <p:nvPr/>
            </p:nvSpPr>
            <p:spPr>
              <a:xfrm>
                <a:off x="7611608" y="2891630"/>
                <a:ext cx="20069" cy="9463"/>
              </a:xfrm>
              <a:custGeom>
                <a:avLst/>
                <a:gdLst/>
                <a:ahLst/>
                <a:cxnLst/>
                <a:rect l="l" t="t" r="r" b="b"/>
                <a:pathLst>
                  <a:path w="632" h="298" extrusionOk="0">
                    <a:moveTo>
                      <a:pt x="155" y="0"/>
                    </a:moveTo>
                    <a:cubicBezTo>
                      <a:pt x="60" y="0"/>
                      <a:pt x="1" y="83"/>
                      <a:pt x="1" y="155"/>
                    </a:cubicBezTo>
                    <a:cubicBezTo>
                      <a:pt x="1" y="226"/>
                      <a:pt x="84" y="298"/>
                      <a:pt x="155" y="298"/>
                    </a:cubicBezTo>
                    <a:lnTo>
                      <a:pt x="477" y="298"/>
                    </a:lnTo>
                    <a:cubicBezTo>
                      <a:pt x="572" y="298"/>
                      <a:pt x="632" y="226"/>
                      <a:pt x="632" y="155"/>
                    </a:cubicBezTo>
                    <a:cubicBezTo>
                      <a:pt x="632" y="83"/>
                      <a:pt x="572" y="0"/>
                      <a:pt x="47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8947;p72">
                <a:extLst>
                  <a:ext uri="{FF2B5EF4-FFF2-40B4-BE49-F238E27FC236}">
                    <a16:creationId xmlns:a16="http://schemas.microsoft.com/office/drawing/2014/main" id="{1257E5E1-DA91-30E1-C1A8-0781A2B4CFC6}"/>
                  </a:ext>
                </a:extLst>
              </p:cNvPr>
              <p:cNvSpPr/>
              <p:nvPr/>
            </p:nvSpPr>
            <p:spPr>
              <a:xfrm>
                <a:off x="7673245" y="2891630"/>
                <a:ext cx="19688" cy="9463"/>
              </a:xfrm>
              <a:custGeom>
                <a:avLst/>
                <a:gdLst/>
                <a:ahLst/>
                <a:cxnLst/>
                <a:rect l="l" t="t" r="r" b="b"/>
                <a:pathLst>
                  <a:path w="620" h="298" extrusionOk="0">
                    <a:moveTo>
                      <a:pt x="143" y="0"/>
                    </a:moveTo>
                    <a:cubicBezTo>
                      <a:pt x="60" y="0"/>
                      <a:pt x="0" y="83"/>
                      <a:pt x="0" y="155"/>
                    </a:cubicBezTo>
                    <a:cubicBezTo>
                      <a:pt x="0" y="226"/>
                      <a:pt x="72" y="298"/>
                      <a:pt x="143" y="298"/>
                    </a:cubicBezTo>
                    <a:lnTo>
                      <a:pt x="477" y="298"/>
                    </a:lnTo>
                    <a:cubicBezTo>
                      <a:pt x="560" y="298"/>
                      <a:pt x="620" y="226"/>
                      <a:pt x="620" y="155"/>
                    </a:cubicBezTo>
                    <a:cubicBezTo>
                      <a:pt x="620" y="83"/>
                      <a:pt x="548" y="0"/>
                      <a:pt x="47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" name="Google Shape;9775;p74">
            <a:extLst>
              <a:ext uri="{FF2B5EF4-FFF2-40B4-BE49-F238E27FC236}">
                <a16:creationId xmlns:a16="http://schemas.microsoft.com/office/drawing/2014/main" id="{5ACA2F64-9B21-926C-31EC-E5107F982D39}"/>
              </a:ext>
            </a:extLst>
          </p:cNvPr>
          <p:cNvGrpSpPr/>
          <p:nvPr/>
        </p:nvGrpSpPr>
        <p:grpSpPr>
          <a:xfrm>
            <a:off x="2183274" y="1500966"/>
            <a:ext cx="350198" cy="350548"/>
            <a:chOff x="3094217" y="1976585"/>
            <a:chExt cx="350198" cy="350548"/>
          </a:xfrm>
        </p:grpSpPr>
        <p:sp>
          <p:nvSpPr>
            <p:cNvPr id="17" name="Google Shape;9776;p74">
              <a:extLst>
                <a:ext uri="{FF2B5EF4-FFF2-40B4-BE49-F238E27FC236}">
                  <a16:creationId xmlns:a16="http://schemas.microsoft.com/office/drawing/2014/main" id="{9A1571EA-995A-1E39-BF87-838756B1006E}"/>
                </a:ext>
              </a:extLst>
            </p:cNvPr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777;p74">
              <a:extLst>
                <a:ext uri="{FF2B5EF4-FFF2-40B4-BE49-F238E27FC236}">
                  <a16:creationId xmlns:a16="http://schemas.microsoft.com/office/drawing/2014/main" id="{119E1FE0-4CE1-628C-7E18-A9F6A9DD887E}"/>
                </a:ext>
              </a:extLst>
            </p:cNvPr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778;p74">
              <a:extLst>
                <a:ext uri="{FF2B5EF4-FFF2-40B4-BE49-F238E27FC236}">
                  <a16:creationId xmlns:a16="http://schemas.microsoft.com/office/drawing/2014/main" id="{87431B79-8CE9-38E8-A7A6-A9DE3275D03A}"/>
                </a:ext>
              </a:extLst>
            </p:cNvPr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779;p74">
              <a:extLst>
                <a:ext uri="{FF2B5EF4-FFF2-40B4-BE49-F238E27FC236}">
                  <a16:creationId xmlns:a16="http://schemas.microsoft.com/office/drawing/2014/main" id="{6341AA3F-809E-3E18-7662-164CDFC0EA8C}"/>
                </a:ext>
              </a:extLst>
            </p:cNvPr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780;p74">
              <a:extLst>
                <a:ext uri="{FF2B5EF4-FFF2-40B4-BE49-F238E27FC236}">
                  <a16:creationId xmlns:a16="http://schemas.microsoft.com/office/drawing/2014/main" id="{43185230-3CE4-26BD-DAB9-3D1FD1FEDD8D}"/>
                </a:ext>
              </a:extLst>
            </p:cNvPr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781;p74">
              <a:extLst>
                <a:ext uri="{FF2B5EF4-FFF2-40B4-BE49-F238E27FC236}">
                  <a16:creationId xmlns:a16="http://schemas.microsoft.com/office/drawing/2014/main" id="{FA672921-3D21-CAD7-1CA5-862EB1A42DED}"/>
                </a:ext>
              </a:extLst>
            </p:cNvPr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782;p74">
              <a:extLst>
                <a:ext uri="{FF2B5EF4-FFF2-40B4-BE49-F238E27FC236}">
                  <a16:creationId xmlns:a16="http://schemas.microsoft.com/office/drawing/2014/main" id="{74CAFF76-6C76-E37B-CC1F-59097BC13A55}"/>
                </a:ext>
              </a:extLst>
            </p:cNvPr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83;p74">
              <a:extLst>
                <a:ext uri="{FF2B5EF4-FFF2-40B4-BE49-F238E27FC236}">
                  <a16:creationId xmlns:a16="http://schemas.microsoft.com/office/drawing/2014/main" id="{A8129A5A-9E17-BCCA-FF27-1CA85857D17F}"/>
                </a:ext>
              </a:extLst>
            </p:cNvPr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84;p74">
              <a:extLst>
                <a:ext uri="{FF2B5EF4-FFF2-40B4-BE49-F238E27FC236}">
                  <a16:creationId xmlns:a16="http://schemas.microsoft.com/office/drawing/2014/main" id="{CA740139-ABBF-2023-46C3-B0D9B93DB095}"/>
                </a:ext>
              </a:extLst>
            </p:cNvPr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785;p74">
              <a:extLst>
                <a:ext uri="{FF2B5EF4-FFF2-40B4-BE49-F238E27FC236}">
                  <a16:creationId xmlns:a16="http://schemas.microsoft.com/office/drawing/2014/main" id="{223873E8-C268-7F73-C152-B535824B1403}"/>
                </a:ext>
              </a:extLst>
            </p:cNvPr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786;p74">
              <a:extLst>
                <a:ext uri="{FF2B5EF4-FFF2-40B4-BE49-F238E27FC236}">
                  <a16:creationId xmlns:a16="http://schemas.microsoft.com/office/drawing/2014/main" id="{9E748832-D110-0BF6-C00C-9BA6A4C7ADBF}"/>
                </a:ext>
              </a:extLst>
            </p:cNvPr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787;p74">
              <a:extLst>
                <a:ext uri="{FF2B5EF4-FFF2-40B4-BE49-F238E27FC236}">
                  <a16:creationId xmlns:a16="http://schemas.microsoft.com/office/drawing/2014/main" id="{C574E783-D93F-C858-BB89-9CFBC6FBD52A}"/>
                </a:ext>
              </a:extLst>
            </p:cNvPr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788;p74">
              <a:extLst>
                <a:ext uri="{FF2B5EF4-FFF2-40B4-BE49-F238E27FC236}">
                  <a16:creationId xmlns:a16="http://schemas.microsoft.com/office/drawing/2014/main" id="{89567445-AFD4-41C9-4595-E9DEF3BB8087}"/>
                </a:ext>
              </a:extLst>
            </p:cNvPr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7062553C-8337-80DD-598E-9CEB38CC73E0}"/>
              </a:ext>
            </a:extLst>
          </p:cNvPr>
          <p:cNvSpPr/>
          <p:nvPr/>
        </p:nvSpPr>
        <p:spPr>
          <a:xfrm>
            <a:off x="3863163" y="3191154"/>
            <a:ext cx="1800447" cy="572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Google Shape;490;p35">
            <a:extLst>
              <a:ext uri="{FF2B5EF4-FFF2-40B4-BE49-F238E27FC236}">
                <a16:creationId xmlns:a16="http://schemas.microsoft.com/office/drawing/2014/main" id="{547A4EEC-1A8F-E28F-E7E0-B7CE29B852D3}"/>
              </a:ext>
            </a:extLst>
          </p:cNvPr>
          <p:cNvSpPr txBox="1">
            <a:spLocks/>
          </p:cNvSpPr>
          <p:nvPr/>
        </p:nvSpPr>
        <p:spPr>
          <a:xfrm>
            <a:off x="7097138" y="4551912"/>
            <a:ext cx="1149000" cy="2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ahkwang Medium"/>
              <a:buNone/>
              <a:defRPr sz="3000" b="0" i="0" u="none" strike="noStrike" cap="none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000" dirty="0"/>
              <a:t>3</a:t>
            </a:r>
          </a:p>
        </p:txBody>
      </p:sp>
      <p:cxnSp>
        <p:nvCxnSpPr>
          <p:cNvPr id="47" name="Google Shape;491;p35">
            <a:extLst>
              <a:ext uri="{FF2B5EF4-FFF2-40B4-BE49-F238E27FC236}">
                <a16:creationId xmlns:a16="http://schemas.microsoft.com/office/drawing/2014/main" id="{138A9038-09AB-2857-059F-0C9A3101F0F2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2413672" y="4693662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6" grpId="0" uiExpand="1" build="p"/>
      <p:bldP spid="777" grpId="0" uiExpand="1" build="p"/>
      <p:bldP spid="778" grpId="0" build="p"/>
      <p:bldP spid="779" grpId="0" build="p"/>
      <p:bldP spid="3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6"/>
          <p:cNvSpPr txBox="1">
            <a:spLocks noGrp="1"/>
          </p:cNvSpPr>
          <p:nvPr>
            <p:ph type="title"/>
          </p:nvPr>
        </p:nvSpPr>
        <p:spPr>
          <a:xfrm>
            <a:off x="3255357" y="2108684"/>
            <a:ext cx="35494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Dataset</a:t>
            </a:r>
            <a:endParaRPr sz="5400" dirty="0"/>
          </a:p>
        </p:txBody>
      </p:sp>
      <p:sp>
        <p:nvSpPr>
          <p:cNvPr id="502" name="Google Shape;502;p36"/>
          <p:cNvSpPr txBox="1">
            <a:spLocks noGrp="1"/>
          </p:cNvSpPr>
          <p:nvPr>
            <p:ph type="subTitle" idx="4294967295"/>
          </p:nvPr>
        </p:nvSpPr>
        <p:spPr>
          <a:xfrm>
            <a:off x="454213" y="1262109"/>
            <a:ext cx="5602288" cy="735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Using UIT-</a:t>
            </a:r>
            <a:r>
              <a:rPr lang="en-US" sz="1600" dirty="0" err="1"/>
              <a:t>ViNames</a:t>
            </a:r>
            <a:r>
              <a:rPr lang="en-US" sz="1600" dirty="0"/>
              <a:t> and over 4,000 data samples collected from ethnic minority schools help to diversify data collection. </a:t>
            </a:r>
            <a:endParaRPr sz="1600" dirty="0"/>
          </a:p>
        </p:txBody>
      </p:sp>
      <p:sp>
        <p:nvSpPr>
          <p:cNvPr id="6" name="Google Shape;490;p35">
            <a:extLst>
              <a:ext uri="{FF2B5EF4-FFF2-40B4-BE49-F238E27FC236}">
                <a16:creationId xmlns:a16="http://schemas.microsoft.com/office/drawing/2014/main" id="{B5C5944C-6F03-29C6-1A71-0EBC1791DB56}"/>
              </a:ext>
            </a:extLst>
          </p:cNvPr>
          <p:cNvSpPr txBox="1">
            <a:spLocks/>
          </p:cNvSpPr>
          <p:nvPr/>
        </p:nvSpPr>
        <p:spPr>
          <a:xfrm>
            <a:off x="7047137" y="4707856"/>
            <a:ext cx="1149000" cy="2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ahkwang Medium"/>
              <a:buNone/>
              <a:defRPr sz="3000" b="0" i="0" u="none" strike="noStrike" cap="none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000" dirty="0"/>
              <a:t>4</a:t>
            </a:r>
          </a:p>
        </p:txBody>
      </p:sp>
      <p:cxnSp>
        <p:nvCxnSpPr>
          <p:cNvPr id="7" name="Google Shape;491;p35">
            <a:extLst>
              <a:ext uri="{FF2B5EF4-FFF2-40B4-BE49-F238E27FC236}">
                <a16:creationId xmlns:a16="http://schemas.microsoft.com/office/drawing/2014/main" id="{1C231B88-74D4-D3FB-B2EE-C00EA0AE09EB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363671" y="4849606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500;p36">
            <a:extLst>
              <a:ext uri="{FF2B5EF4-FFF2-40B4-BE49-F238E27FC236}">
                <a16:creationId xmlns:a16="http://schemas.microsoft.com/office/drawing/2014/main" id="{FBBE0221-BE25-09AD-C7F8-B971D13C828D}"/>
              </a:ext>
            </a:extLst>
          </p:cNvPr>
          <p:cNvSpPr txBox="1">
            <a:spLocks/>
          </p:cNvSpPr>
          <p:nvPr/>
        </p:nvSpPr>
        <p:spPr>
          <a:xfrm>
            <a:off x="235482" y="493145"/>
            <a:ext cx="5434715" cy="55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ahkwang Medium"/>
              <a:buNone/>
              <a:defRPr sz="6000" b="0" i="0" u="none" strike="noStrike" cap="none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400" dirty="0"/>
              <a:t>A. Dataset Collection  </a:t>
            </a:r>
          </a:p>
        </p:txBody>
      </p:sp>
      <p:sp>
        <p:nvSpPr>
          <p:cNvPr id="3" name="Google Shape;502;p36">
            <a:extLst>
              <a:ext uri="{FF2B5EF4-FFF2-40B4-BE49-F238E27FC236}">
                <a16:creationId xmlns:a16="http://schemas.microsoft.com/office/drawing/2014/main" id="{04F460B2-2A65-4E9D-8205-8D5D05253E4E}"/>
              </a:ext>
            </a:extLst>
          </p:cNvPr>
          <p:cNvSpPr txBox="1">
            <a:spLocks/>
          </p:cNvSpPr>
          <p:nvPr/>
        </p:nvSpPr>
        <p:spPr>
          <a:xfrm>
            <a:off x="235482" y="4405756"/>
            <a:ext cx="9367199" cy="59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8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pPr marL="0" indent="0"/>
            <a:r>
              <a:rPr lang="en-US" sz="1000" i="1" dirty="0"/>
              <a:t>“</a:t>
            </a:r>
            <a:r>
              <a:rPr lang="en-US" sz="1000" i="1" dirty="0" err="1"/>
              <a:t>Huy</a:t>
            </a:r>
            <a:r>
              <a:rPr lang="en-US" sz="1000" i="1" dirty="0"/>
              <a:t> Quoc To et al, “Gender Prediction Based on Vietnamese Names with Machine Learning Techniques”, 2021, https://arxiv.org/ftp/arxiv/papers/2010/2010.10852.pdf</a:t>
            </a:r>
            <a:endParaRPr lang="en-US" sz="1000" dirty="0"/>
          </a:p>
        </p:txBody>
      </p:sp>
      <p:sp>
        <p:nvSpPr>
          <p:cNvPr id="4" name="Google Shape;507;p37">
            <a:extLst>
              <a:ext uri="{FF2B5EF4-FFF2-40B4-BE49-F238E27FC236}">
                <a16:creationId xmlns:a16="http://schemas.microsoft.com/office/drawing/2014/main" id="{5AF62B45-AB41-B0CD-EFB6-BFF2821E5481}"/>
              </a:ext>
            </a:extLst>
          </p:cNvPr>
          <p:cNvSpPr txBox="1">
            <a:spLocks/>
          </p:cNvSpPr>
          <p:nvPr/>
        </p:nvSpPr>
        <p:spPr>
          <a:xfrm>
            <a:off x="685822" y="2055460"/>
            <a:ext cx="5139070" cy="19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8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dataset consists of 30,851 Vietnamese names, of which 45,13% are female names and 54,87% are male.</a:t>
            </a:r>
          </a:p>
          <a:p>
            <a:pPr marL="0" indent="0"/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labels distribution considering the gender (0 for female and 1 for male) is depicted in figure.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0C75FB-EB24-A107-A142-8AC6341DE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197" y="1418586"/>
            <a:ext cx="3348961" cy="24065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0" grpId="0"/>
      <p:bldP spid="502" grpId="0" build="p"/>
      <p:bldP spid="2" grpId="0"/>
      <p:bldP spid="3" grpId="0" build="p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13CD80BF-DE5C-05E1-F19A-0915D0C622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750321" y="939462"/>
            <a:ext cx="4992104" cy="24000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26A171-C84A-FC88-0926-E075B6FCD25F}"/>
              </a:ext>
            </a:extLst>
          </p:cNvPr>
          <p:cNvSpPr txBox="1"/>
          <p:nvPr/>
        </p:nvSpPr>
        <p:spPr>
          <a:xfrm>
            <a:off x="1877351" y="3755106"/>
            <a:ext cx="4992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Surnames in</a:t>
            </a:r>
            <a:r>
              <a:rPr lang="en-US" sz="1600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 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both males and females are the same indicating.</a:t>
            </a:r>
          </a:p>
          <a:p>
            <a:r>
              <a:rPr lang="en-US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  <a:sym typeface="Wingdings" panose="05000000000000000000" pitchFamily="2" charset="2"/>
              </a:rPr>
              <a:t>  </a:t>
            </a: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Gowun Batang" panose="020B0604020202020204" charset="-127"/>
                <a:ea typeface="Gowun Batang" panose="020B0604020202020204" charset="-127"/>
                <a:sym typeface="Wingdings" panose="05000000000000000000" pitchFamily="2" charset="2"/>
              </a:rPr>
              <a:t>N</a:t>
            </a:r>
            <a:r>
              <a:rPr lang="en-US" b="1" i="0" dirty="0">
                <a:solidFill>
                  <a:schemeClr val="accent3">
                    <a:lumMod val="25000"/>
                  </a:schemeClr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o or little impact on gender determination</a:t>
            </a:r>
            <a:r>
              <a:rPr lang="en-US" sz="1600" b="0" i="0" dirty="0">
                <a:effectLst/>
                <a:latin typeface="Gowun Batang" panose="020B0604020202020204" charset="-127"/>
                <a:ea typeface="Gowun Batang" panose="020B0604020202020204" charset="-127"/>
              </a:rPr>
              <a:t>.</a:t>
            </a:r>
            <a:endParaRPr lang="en-US" sz="1600" dirty="0">
              <a:solidFill>
                <a:schemeClr val="tx1"/>
              </a:solidFill>
              <a:latin typeface="Gowun Batang" panose="020B0604020202020204" charset="-127"/>
              <a:ea typeface="Gowun Batang" panose="020B0604020202020204" charset="-127"/>
            </a:endParaRPr>
          </a:p>
        </p:txBody>
      </p:sp>
      <p:sp>
        <p:nvSpPr>
          <p:cNvPr id="12" name="Google Shape;490;p35">
            <a:extLst>
              <a:ext uri="{FF2B5EF4-FFF2-40B4-BE49-F238E27FC236}">
                <a16:creationId xmlns:a16="http://schemas.microsoft.com/office/drawing/2014/main" id="{6D0F9A1E-A790-9EE5-4D66-60441D26ED66}"/>
              </a:ext>
            </a:extLst>
          </p:cNvPr>
          <p:cNvSpPr txBox="1">
            <a:spLocks/>
          </p:cNvSpPr>
          <p:nvPr/>
        </p:nvSpPr>
        <p:spPr>
          <a:xfrm>
            <a:off x="7649648" y="4785828"/>
            <a:ext cx="1149000" cy="2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ahkwang Medium"/>
              <a:buNone/>
              <a:defRPr sz="3000" b="0" i="0" u="none" strike="noStrike" cap="none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000" dirty="0"/>
              <a:t>5</a:t>
            </a:r>
          </a:p>
        </p:txBody>
      </p:sp>
      <p:cxnSp>
        <p:nvCxnSpPr>
          <p:cNvPr id="13" name="Google Shape;491;p35">
            <a:extLst>
              <a:ext uri="{FF2B5EF4-FFF2-40B4-BE49-F238E27FC236}">
                <a16:creationId xmlns:a16="http://schemas.microsoft.com/office/drawing/2014/main" id="{0189BFE5-4484-5875-F386-C07B59FEDBE8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2966182" y="4927578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502;p36">
            <a:extLst>
              <a:ext uri="{FF2B5EF4-FFF2-40B4-BE49-F238E27FC236}">
                <a16:creationId xmlns:a16="http://schemas.microsoft.com/office/drawing/2014/main" id="{EAFAC41E-1E3C-7CC9-C251-F6015D93C62F}"/>
              </a:ext>
            </a:extLst>
          </p:cNvPr>
          <p:cNvSpPr txBox="1">
            <a:spLocks/>
          </p:cNvSpPr>
          <p:nvPr/>
        </p:nvSpPr>
        <p:spPr>
          <a:xfrm>
            <a:off x="2185855" y="3278967"/>
            <a:ext cx="4683600" cy="367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8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pPr marL="0" indent="0"/>
            <a:r>
              <a:rPr lang="en-US" sz="1200" i="1" dirty="0"/>
              <a:t>The distribution of male and female last names in Vietnamese.</a:t>
            </a:r>
          </a:p>
        </p:txBody>
      </p:sp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4F4A1139-C98F-CF05-1F78-DE5686E6F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794" y="794969"/>
            <a:ext cx="2457496" cy="361755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8F96509-BED7-810E-1C64-84C0710A6624}"/>
              </a:ext>
            </a:extLst>
          </p:cNvPr>
          <p:cNvGrpSpPr/>
          <p:nvPr/>
        </p:nvGrpSpPr>
        <p:grpSpPr>
          <a:xfrm>
            <a:off x="631710" y="961868"/>
            <a:ext cx="6659768" cy="3283758"/>
            <a:chOff x="255980" y="852259"/>
            <a:chExt cx="8748408" cy="328375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0617423-01B3-F94A-3AC4-75964CBE3B5D}"/>
                </a:ext>
              </a:extLst>
            </p:cNvPr>
            <p:cNvSpPr txBox="1"/>
            <p:nvPr/>
          </p:nvSpPr>
          <p:spPr>
            <a:xfrm>
              <a:off x="362660" y="852259"/>
              <a:ext cx="86417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However the surnames of many ethnic people:</a:t>
              </a:r>
            </a:p>
            <a:p>
              <a:pPr lvl="2"/>
              <a:endParaRPr lang="en-US" sz="1600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endParaRPr>
            </a:p>
            <a:p>
              <a:endParaRPr lang="en-US" sz="1600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BBF8EC5-916F-1623-A65E-8860DBAE89E5}"/>
                </a:ext>
              </a:extLst>
            </p:cNvPr>
            <p:cNvSpPr txBox="1"/>
            <p:nvPr/>
          </p:nvSpPr>
          <p:spPr>
            <a:xfrm>
              <a:off x="255980" y="3612797"/>
              <a:ext cx="670179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  <a:sym typeface="Wingdings" panose="05000000000000000000" pitchFamily="2" charset="2"/>
                </a:rPr>
                <a:t>  T</a:t>
              </a:r>
              <a:r>
                <a:rPr lang="en-US" sz="1400" b="1" dirty="0">
                  <a:solidFill>
                    <a:schemeClr val="accent3">
                      <a:lumMod val="25000"/>
                    </a:schemeClr>
                  </a:solidFill>
                  <a:latin typeface="Gowun Batang" panose="020B0604020202020204" charset="-127"/>
                  <a:ea typeface="Gowun Batang" panose="020B0604020202020204" charset="-127"/>
                  <a:sym typeface="Wingdings" panose="05000000000000000000" pitchFamily="2" charset="2"/>
                </a:rPr>
                <a:t>herefore, we consider last name, middle name and first name in predicting gender</a:t>
              </a:r>
              <a:endParaRPr 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E40E78E-0BC1-C4C9-9542-94FE59B3E0FC}"/>
                </a:ext>
              </a:extLst>
            </p:cNvPr>
            <p:cNvSpPr txBox="1"/>
            <p:nvPr/>
          </p:nvSpPr>
          <p:spPr>
            <a:xfrm>
              <a:off x="630555" y="1559816"/>
              <a:ext cx="681742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8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Male: Y Ngong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Nie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 Dam (Trai-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Tên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-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Họ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-Chi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họ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) </a:t>
              </a:r>
            </a:p>
            <a:p>
              <a:pPr marL="285750" lvl="8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Female: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Hlinh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Mlo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Duon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 Du (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Gái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-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Tên-Họ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- Chi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họ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79481AC-5474-C084-9B8E-1ECB7DF57A25}"/>
                </a:ext>
              </a:extLst>
            </p:cNvPr>
            <p:cNvSpPr txBox="1"/>
            <p:nvPr/>
          </p:nvSpPr>
          <p:spPr>
            <a:xfrm>
              <a:off x="362660" y="2178985"/>
              <a:ext cx="659511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2" indent="-285750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Cham ethnic: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31A8E48-1ACA-22CA-0979-AD87A03D6739}"/>
                </a:ext>
              </a:extLst>
            </p:cNvPr>
            <p:cNvSpPr txBox="1"/>
            <p:nvPr/>
          </p:nvSpPr>
          <p:spPr>
            <a:xfrm>
              <a:off x="630555" y="2486087"/>
              <a:ext cx="659511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4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Ja (Male): Ja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Phôi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, Ja Ka</a:t>
              </a:r>
            </a:p>
            <a:p>
              <a:pPr marL="285750" lvl="4" indent="-285750">
                <a:buFont typeface="Courier New" panose="02070309020205020404" pitchFamily="49" charset="0"/>
                <a:buChar char="o"/>
              </a:pP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M,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Mng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 (Female): M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Ehava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,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Mng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 Thang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Ôn</a:t>
              </a:r>
              <a:endParaRPr lang="en-US" sz="1600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2E94F16-E7AD-690A-9E71-6876A8BD4063}"/>
                </a:ext>
              </a:extLst>
            </p:cNvPr>
            <p:cNvSpPr txBox="1"/>
            <p:nvPr/>
          </p:nvSpPr>
          <p:spPr>
            <a:xfrm>
              <a:off x="374059" y="3105062"/>
              <a:ext cx="659511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4" indent="-285750">
                <a:buFont typeface="Arial" panose="020B0604020202020204" pitchFamily="34" charset="0"/>
                <a:buChar char="•"/>
              </a:pP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Mang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, </a:t>
              </a:r>
              <a:r>
                <a:rPr lang="en-US" sz="1600" dirty="0" err="1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Xa</a:t>
              </a: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-Dieng,…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7335823-CD17-A5E7-E38B-8C8D1ADBFF62}"/>
                </a:ext>
              </a:extLst>
            </p:cNvPr>
            <p:cNvSpPr txBox="1"/>
            <p:nvPr/>
          </p:nvSpPr>
          <p:spPr>
            <a:xfrm>
              <a:off x="374059" y="1211972"/>
              <a:ext cx="659511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2" indent="-285750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tx1"/>
                  </a:solidFill>
                  <a:latin typeface="Gowun Batang" panose="020B0604020202020204" charset="-127"/>
                  <a:ea typeface="Gowun Batang" panose="020B0604020202020204" charset="-127"/>
                </a:rPr>
                <a:t>Ede ethnic: </a:t>
              </a:r>
            </a:p>
          </p:txBody>
        </p:sp>
      </p:grpSp>
      <p:sp>
        <p:nvSpPr>
          <p:cNvPr id="4" name="Google Shape;500;p36">
            <a:extLst>
              <a:ext uri="{FF2B5EF4-FFF2-40B4-BE49-F238E27FC236}">
                <a16:creationId xmlns:a16="http://schemas.microsoft.com/office/drawing/2014/main" id="{30861CDB-A8CB-F390-3A8E-2D9CD9D571B0}"/>
              </a:ext>
            </a:extLst>
          </p:cNvPr>
          <p:cNvSpPr txBox="1">
            <a:spLocks/>
          </p:cNvSpPr>
          <p:nvPr/>
        </p:nvSpPr>
        <p:spPr>
          <a:xfrm>
            <a:off x="307442" y="279457"/>
            <a:ext cx="5434715" cy="55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ahkwang Medium"/>
              <a:buNone/>
              <a:defRPr sz="6000" b="0" i="0" u="none" strike="noStrike" cap="none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400" dirty="0"/>
              <a:t>B. Data Analysis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CC50602D-EDDB-38D8-759C-0FDA2E243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6730" y="961868"/>
            <a:ext cx="4992104" cy="2395939"/>
          </a:xfrm>
          <a:prstGeom prst="rect">
            <a:avLst/>
          </a:prstGeom>
        </p:spPr>
      </p:pic>
      <p:sp>
        <p:nvSpPr>
          <p:cNvPr id="6" name="Google Shape;502;p36">
            <a:extLst>
              <a:ext uri="{FF2B5EF4-FFF2-40B4-BE49-F238E27FC236}">
                <a16:creationId xmlns:a16="http://schemas.microsoft.com/office/drawing/2014/main" id="{FDC289A1-DCAA-B998-93A8-B6933A598903}"/>
              </a:ext>
            </a:extLst>
          </p:cNvPr>
          <p:cNvSpPr txBox="1">
            <a:spLocks/>
          </p:cNvSpPr>
          <p:nvPr/>
        </p:nvSpPr>
        <p:spPr>
          <a:xfrm>
            <a:off x="1968908" y="3277860"/>
            <a:ext cx="4683600" cy="367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8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pPr marL="0" indent="0"/>
            <a:r>
              <a:rPr lang="en-US" sz="1200" i="1" dirty="0"/>
              <a:t>The distribution of male and female middle names in Vietnamese.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AED9E9-8D09-CEF5-AF31-755BA8A2EC0A}"/>
              </a:ext>
            </a:extLst>
          </p:cNvPr>
          <p:cNvSpPr txBox="1"/>
          <p:nvPr/>
        </p:nvSpPr>
        <p:spPr>
          <a:xfrm>
            <a:off x="1877351" y="3764218"/>
            <a:ext cx="4992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Gowun Batang" panose="020B0604020202020204" charset="-127"/>
                <a:ea typeface="Gowun Batang" panose="020B0604020202020204" charset="-127"/>
              </a:rPr>
              <a:t>Majority of Vietnamese male’s middle names are Minh (Minh) and </a:t>
            </a:r>
            <a:r>
              <a:rPr lang="en-US" sz="1600" dirty="0" err="1">
                <a:latin typeface="Gowun Batang" panose="020B0604020202020204" charset="-127"/>
                <a:ea typeface="Gowun Batang" panose="020B0604020202020204" charset="-127"/>
              </a:rPr>
              <a:t>Văn</a:t>
            </a:r>
            <a:r>
              <a:rPr lang="en-US" sz="1600" dirty="0">
                <a:latin typeface="Gowun Batang" panose="020B0604020202020204" charset="-127"/>
                <a:ea typeface="Gowun Batang" panose="020B0604020202020204" charset="-127"/>
              </a:rPr>
              <a:t> (Van).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Gowun Batang" panose="020B0604020202020204" charset="-127"/>
                <a:ea typeface="Gowun Batang" panose="020B0604020202020204" charset="-127"/>
              </a:rPr>
              <a:t>Thị</a:t>
            </a:r>
            <a:r>
              <a:rPr lang="en-US" sz="1600" dirty="0">
                <a:latin typeface="Gowun Batang" panose="020B0604020202020204" charset="-127"/>
                <a:ea typeface="Gowun Batang" panose="020B0604020202020204" charset="-127"/>
              </a:rPr>
              <a:t> (</a:t>
            </a:r>
            <a:r>
              <a:rPr lang="en-US" sz="1600" dirty="0" err="1">
                <a:latin typeface="Gowun Batang" panose="020B0604020202020204" charset="-127"/>
                <a:ea typeface="Gowun Batang" panose="020B0604020202020204" charset="-127"/>
              </a:rPr>
              <a:t>Thi</a:t>
            </a:r>
            <a:r>
              <a:rPr lang="en-US" sz="1600" dirty="0">
                <a:latin typeface="Gowun Batang" panose="020B0604020202020204" charset="-127"/>
                <a:ea typeface="Gowun Batang" panose="020B0604020202020204" charset="-127"/>
              </a:rPr>
              <a:t>) is widely applied for naming females.</a:t>
            </a:r>
            <a:endParaRPr lang="en-US" sz="1600" dirty="0">
              <a:solidFill>
                <a:schemeClr val="tx1"/>
              </a:solidFill>
              <a:latin typeface="Gowun Batang" panose="020B0604020202020204" charset="-127"/>
              <a:ea typeface="Gowun Batang" panose="020B0604020202020204" charset="-127"/>
            </a:endParaRPr>
          </a:p>
        </p:txBody>
      </p:sp>
      <p:pic>
        <p:nvPicPr>
          <p:cNvPr id="26" name="Picture 25" descr="A picture containing text&#10;&#10;Description automatically generated">
            <a:extLst>
              <a:ext uri="{FF2B5EF4-FFF2-40B4-BE49-F238E27FC236}">
                <a16:creationId xmlns:a16="http://schemas.microsoft.com/office/drawing/2014/main" id="{12879A9F-89B0-D0CD-1E90-9BF0BF76AE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8776" y="961868"/>
            <a:ext cx="4992104" cy="2395939"/>
          </a:xfrm>
          <a:prstGeom prst="rect">
            <a:avLst/>
          </a:prstGeom>
        </p:spPr>
      </p:pic>
      <p:sp>
        <p:nvSpPr>
          <p:cNvPr id="27" name="Google Shape;502;p36">
            <a:extLst>
              <a:ext uri="{FF2B5EF4-FFF2-40B4-BE49-F238E27FC236}">
                <a16:creationId xmlns:a16="http://schemas.microsoft.com/office/drawing/2014/main" id="{45A1328D-A6C9-9BCB-6C95-C444B2E3C94E}"/>
              </a:ext>
            </a:extLst>
          </p:cNvPr>
          <p:cNvSpPr txBox="1">
            <a:spLocks/>
          </p:cNvSpPr>
          <p:nvPr/>
        </p:nvSpPr>
        <p:spPr>
          <a:xfrm>
            <a:off x="1960246" y="3320219"/>
            <a:ext cx="4683600" cy="367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8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owun Batang"/>
              <a:buNone/>
              <a:defRPr sz="1400" b="0" i="0" u="none" strike="noStrike" cap="none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pPr marL="0" indent="0"/>
            <a:r>
              <a:rPr lang="en-US" sz="1200" i="1" dirty="0"/>
              <a:t>The distribution of male and female first names in Vietnamese.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951CE5-F86B-1520-AE95-68C18E1AAF31}"/>
              </a:ext>
            </a:extLst>
          </p:cNvPr>
          <p:cNvSpPr txBox="1"/>
          <p:nvPr/>
        </p:nvSpPr>
        <p:spPr>
          <a:xfrm>
            <a:off x="1778776" y="3661299"/>
            <a:ext cx="582965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Gowun Batang" panose="020B0604020202020204" charset="-127"/>
                <a:ea typeface="Gowun Batang" panose="020B0604020202020204" charset="-127"/>
              </a:rPr>
              <a:t>Anh is the one that appears frequently in both</a:t>
            </a:r>
            <a:br>
              <a:rPr lang="en-US" sz="1600" dirty="0">
                <a:latin typeface="Gowun Batang" panose="020B0604020202020204" charset="-127"/>
                <a:ea typeface="Gowun Batang" panose="020B0604020202020204" charset="-127"/>
              </a:rPr>
            </a:br>
            <a:r>
              <a:rPr lang="en-US" sz="1600" b="0" i="0" dirty="0">
                <a:effectLst/>
                <a:latin typeface="Gowun Batang" panose="020B0604020202020204" charset="-127"/>
                <a:ea typeface="Gowun Batang" panose="020B0604020202020204" charset="-127"/>
              </a:rPr>
              <a:t>Male and Female names.</a:t>
            </a:r>
          </a:p>
          <a:p>
            <a:pPr lvl="4"/>
            <a:r>
              <a:rPr lang="en-US" i="1" dirty="0">
                <a:latin typeface="Gowun Batang" panose="020B0604020202020204" charset="-127"/>
                <a:ea typeface="Gowun Batang" panose="020B0604020202020204" charset="-127"/>
              </a:rPr>
              <a:t>         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Gowun Batang" panose="020B0604020202020204" charset="-127"/>
                <a:ea typeface="Gowun Batang" panose="020B0604020202020204" charset="-127"/>
              </a:rPr>
              <a:t>+</a:t>
            </a: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  <a:latin typeface="Gowun Batang" panose="020B0604020202020204" charset="-127"/>
                <a:ea typeface="Gowun Batang" panose="020B0604020202020204" charset="-127"/>
              </a:rPr>
              <a:t> </a:t>
            </a:r>
            <a:r>
              <a:rPr lang="en-US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Minh Anh (Minh Anh) is more likely a Male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Gowun Batang" panose="020B0604020202020204" charset="-127"/>
                <a:ea typeface="Gowun Batang" panose="020B0604020202020204" charset="-127"/>
              </a:rPr>
              <a:t>.</a:t>
            </a:r>
          </a:p>
          <a:p>
            <a:pPr lvl="2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Gowun Batang" panose="020B0604020202020204" charset="-127"/>
                <a:ea typeface="Gowun Batang" panose="020B0604020202020204" charset="-127"/>
              </a:rPr>
              <a:t>          +Tú</a:t>
            </a:r>
            <a:r>
              <a:rPr lang="en-US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 Anh (Tu Anh) has higher percentage to be a Female</a:t>
            </a:r>
            <a:r>
              <a:rPr 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A38B4D-A1EB-33A5-1E49-4F6AC83871E0}"/>
              </a:ext>
            </a:extLst>
          </p:cNvPr>
          <p:cNvSpPr txBox="1"/>
          <p:nvPr/>
        </p:nvSpPr>
        <p:spPr>
          <a:xfrm>
            <a:off x="1877351" y="3829616"/>
            <a:ext cx="48650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  <a:sym typeface="Wingdings" panose="05000000000000000000" pitchFamily="2" charset="2"/>
              </a:rPr>
              <a:t> </a:t>
            </a: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  <a:latin typeface="Gowun Batang" panose="020B0604020202020204" charset="-127"/>
                <a:ea typeface="Gowun Batang" panose="020B0604020202020204" charset="-127"/>
                <a:sym typeface="Wingdings" panose="05000000000000000000" pitchFamily="2" charset="2"/>
              </a:rPr>
              <a:t>M</a:t>
            </a:r>
            <a:r>
              <a:rPr lang="en-US" sz="1400" b="1" i="0" dirty="0">
                <a:solidFill>
                  <a:schemeClr val="accent3">
                    <a:lumMod val="25000"/>
                  </a:schemeClr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iddle names are necessary in order to rank up the possibility of detecting genders correctly</a:t>
            </a:r>
            <a:endParaRPr lang="en-US" sz="1400" b="1" dirty="0">
              <a:solidFill>
                <a:schemeClr val="accent3">
                  <a:lumMod val="25000"/>
                </a:schemeClr>
              </a:solidFill>
              <a:latin typeface="Gowun Batang" panose="020B0604020202020204" charset="-127"/>
              <a:ea typeface="Gowun Batang" panose="020B0604020202020204" charset="-127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67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2" grpId="0"/>
      <p:bldP spid="2" grpId="1"/>
      <p:bldP spid="6" grpId="0"/>
      <p:bldP spid="6" grpId="1"/>
      <p:bldP spid="7" grpId="0"/>
      <p:bldP spid="7" grpId="1"/>
      <p:bldP spid="27" grpId="0"/>
      <p:bldP spid="28" grpId="0"/>
      <p:bldP spid="28" grpId="1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8"/>
          <p:cNvSpPr txBox="1">
            <a:spLocks noGrp="1"/>
          </p:cNvSpPr>
          <p:nvPr>
            <p:ph type="subTitle" idx="4294967295"/>
          </p:nvPr>
        </p:nvSpPr>
        <p:spPr>
          <a:xfrm>
            <a:off x="853200" y="1126957"/>
            <a:ext cx="7437600" cy="3824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1" dirty="0">
                <a:solidFill>
                  <a:schemeClr val="accent2">
                    <a:lumMod val="25000"/>
                  </a:schemeClr>
                </a:solidFill>
                <a:latin typeface="Gowun Batang" panose="020B0604020202020204" charset="-127"/>
                <a:ea typeface="Gowun Batang" panose="020B0604020202020204" charset="-127"/>
              </a:rPr>
              <a:t>Removing: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i="1" dirty="0">
                <a:solidFill>
                  <a:schemeClr val="accent2">
                    <a:lumMod val="25000"/>
                  </a:schemeClr>
                </a:solidFill>
                <a:latin typeface="Gowun Batang" panose="020B0604020202020204" charset="-127"/>
                <a:ea typeface="Gowun Batang" panose="020B0604020202020204" charset="-127"/>
              </a:rPr>
              <a:t>Special characters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i="1" dirty="0">
                <a:solidFill>
                  <a:schemeClr val="accent2">
                    <a:lumMod val="25000"/>
                  </a:schemeClr>
                </a:solidFill>
                <a:latin typeface="Gowun Batang" panose="020B0604020202020204" charset="-127"/>
                <a:ea typeface="Gowun Batang" panose="020B0604020202020204" charset="-127"/>
              </a:rPr>
              <a:t>Double spacing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i="1" dirty="0">
                <a:solidFill>
                  <a:schemeClr val="accent2">
                    <a:lumMod val="25000"/>
                  </a:schemeClr>
                </a:solidFill>
              </a:rPr>
              <a:t>Extended characters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i="1" dirty="0">
                <a:solidFill>
                  <a:schemeClr val="accent2">
                    <a:lumMod val="25000"/>
                  </a:schemeClr>
                </a:solidFill>
              </a:rPr>
              <a:t>Duplicate data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1" dirty="0">
                <a:solidFill>
                  <a:schemeClr val="accent2">
                    <a:lumMod val="25000"/>
                  </a:schemeClr>
                </a:solidFill>
              </a:rPr>
              <a:t>Convert:                           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i="1" dirty="0">
                <a:solidFill>
                  <a:schemeClr val="accent2">
                    <a:lumMod val="25000"/>
                  </a:schemeClr>
                </a:solidFill>
              </a:rPr>
              <a:t>The names into lower case</a:t>
            </a:r>
          </a:p>
        </p:txBody>
      </p:sp>
      <p:sp>
        <p:nvSpPr>
          <p:cNvPr id="4" name="Google Shape;490;p35">
            <a:extLst>
              <a:ext uri="{FF2B5EF4-FFF2-40B4-BE49-F238E27FC236}">
                <a16:creationId xmlns:a16="http://schemas.microsoft.com/office/drawing/2014/main" id="{A6600378-D2C7-86BA-0FCF-C563D30644D0}"/>
              </a:ext>
            </a:extLst>
          </p:cNvPr>
          <p:cNvSpPr txBox="1">
            <a:spLocks/>
          </p:cNvSpPr>
          <p:nvPr/>
        </p:nvSpPr>
        <p:spPr>
          <a:xfrm>
            <a:off x="7279191" y="4736210"/>
            <a:ext cx="1149000" cy="2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ahkwang Medium"/>
              <a:buNone/>
              <a:defRPr sz="3000" b="0" i="0" u="none" strike="noStrike" cap="none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000" dirty="0"/>
              <a:t>6</a:t>
            </a:r>
          </a:p>
        </p:txBody>
      </p:sp>
      <p:cxnSp>
        <p:nvCxnSpPr>
          <p:cNvPr id="5" name="Google Shape;491;p35">
            <a:extLst>
              <a:ext uri="{FF2B5EF4-FFF2-40B4-BE49-F238E27FC236}">
                <a16:creationId xmlns:a16="http://schemas.microsoft.com/office/drawing/2014/main" id="{DD165FAC-6059-01C2-61CF-2559319BA2F8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2595725" y="4877960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500;p36">
            <a:extLst>
              <a:ext uri="{FF2B5EF4-FFF2-40B4-BE49-F238E27FC236}">
                <a16:creationId xmlns:a16="http://schemas.microsoft.com/office/drawing/2014/main" id="{55CDAEE8-8C55-0607-84CD-84E948A12BEC}"/>
              </a:ext>
            </a:extLst>
          </p:cNvPr>
          <p:cNvSpPr txBox="1">
            <a:spLocks/>
          </p:cNvSpPr>
          <p:nvPr/>
        </p:nvSpPr>
        <p:spPr>
          <a:xfrm>
            <a:off x="441027" y="426699"/>
            <a:ext cx="5434715" cy="55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ahkwang Medium"/>
              <a:buNone/>
              <a:defRPr sz="6000" b="0" i="0" u="none" strike="noStrike" cap="none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400" dirty="0"/>
              <a:t>C. Preprocessing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5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" name="Google Shape;516;p38"/>
          <p:cNvGrpSpPr/>
          <p:nvPr/>
        </p:nvGrpSpPr>
        <p:grpSpPr>
          <a:xfrm rot="5400000">
            <a:off x="1874860" y="1682702"/>
            <a:ext cx="877790" cy="877790"/>
            <a:chOff x="3200104" y="1454325"/>
            <a:chExt cx="558000" cy="558000"/>
          </a:xfrm>
        </p:grpSpPr>
        <p:sp>
          <p:nvSpPr>
            <p:cNvPr id="517" name="Google Shape;517;p38"/>
            <p:cNvSpPr/>
            <p:nvPr/>
          </p:nvSpPr>
          <p:spPr>
            <a:xfrm rot="10800000">
              <a:off x="3200104" y="1454325"/>
              <a:ext cx="558000" cy="5580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8"/>
            <p:cNvSpPr/>
            <p:nvPr/>
          </p:nvSpPr>
          <p:spPr>
            <a:xfrm rot="10800000">
              <a:off x="3277527" y="1454325"/>
              <a:ext cx="85800" cy="85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8"/>
            <p:cNvSpPr/>
            <p:nvPr/>
          </p:nvSpPr>
          <p:spPr>
            <a:xfrm rot="10800000">
              <a:off x="3277426" y="1926425"/>
              <a:ext cx="47100" cy="47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38"/>
          <p:cNvGrpSpPr/>
          <p:nvPr/>
        </p:nvGrpSpPr>
        <p:grpSpPr>
          <a:xfrm rot="5400000">
            <a:off x="6210394" y="1604153"/>
            <a:ext cx="877790" cy="877790"/>
            <a:chOff x="3200104" y="1454325"/>
            <a:chExt cx="558000" cy="558000"/>
          </a:xfrm>
        </p:grpSpPr>
        <p:sp>
          <p:nvSpPr>
            <p:cNvPr id="529" name="Google Shape;529;p38"/>
            <p:cNvSpPr/>
            <p:nvPr/>
          </p:nvSpPr>
          <p:spPr>
            <a:xfrm rot="10800000">
              <a:off x="3200104" y="1454325"/>
              <a:ext cx="558000" cy="5580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 rot="10800000">
              <a:off x="3277527" y="1454325"/>
              <a:ext cx="85800" cy="85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 rot="10800000">
              <a:off x="3277426" y="1926425"/>
              <a:ext cx="47100" cy="47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" name="Google Shape;532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Encoding data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4" name="Google Shape;534;p38"/>
          <p:cNvSpPr txBox="1">
            <a:spLocks noGrp="1"/>
          </p:cNvSpPr>
          <p:nvPr>
            <p:ph type="subTitle" idx="4294967295"/>
          </p:nvPr>
        </p:nvSpPr>
        <p:spPr>
          <a:xfrm>
            <a:off x="1277575" y="3256226"/>
            <a:ext cx="2072349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b="1" dirty="0" err="1">
                <a:solidFill>
                  <a:schemeClr val="accent2">
                    <a:lumMod val="25000"/>
                  </a:schemeClr>
                </a:solidFill>
                <a:latin typeface="Gowun Batang" panose="020B0604020202020204" charset="-127"/>
                <a:ea typeface="Gowun Batang" panose="020B0604020202020204" charset="-127"/>
              </a:rPr>
              <a:t>CountVectorizer</a:t>
            </a:r>
            <a:endParaRPr sz="2000" b="1" dirty="0">
              <a:solidFill>
                <a:schemeClr val="accent2">
                  <a:lumMod val="25000"/>
                </a:schemeClr>
              </a:solidFill>
            </a:endParaRPr>
          </a:p>
        </p:txBody>
      </p:sp>
      <p:sp>
        <p:nvSpPr>
          <p:cNvPr id="538" name="Google Shape;538;p38"/>
          <p:cNvSpPr txBox="1">
            <a:spLocks noGrp="1"/>
          </p:cNvSpPr>
          <p:nvPr>
            <p:ph type="subTitle" idx="4294967295"/>
          </p:nvPr>
        </p:nvSpPr>
        <p:spPr>
          <a:xfrm>
            <a:off x="5613108" y="3242825"/>
            <a:ext cx="2072352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b="1" dirty="0" err="1">
                <a:solidFill>
                  <a:schemeClr val="accent2">
                    <a:lumMod val="25000"/>
                  </a:schemeClr>
                </a:solidFill>
              </a:rPr>
              <a:t>TfidfVectorizer</a:t>
            </a:r>
            <a:endParaRPr sz="2000" b="1" dirty="0">
              <a:solidFill>
                <a:schemeClr val="accent2">
                  <a:lumMod val="25000"/>
                </a:schemeClr>
              </a:solidFill>
            </a:endParaRPr>
          </a:p>
        </p:txBody>
      </p:sp>
      <p:sp>
        <p:nvSpPr>
          <p:cNvPr id="541" name="Google Shape;541;p38"/>
          <p:cNvSpPr txBox="1">
            <a:spLocks noGrp="1"/>
          </p:cNvSpPr>
          <p:nvPr>
            <p:ph type="title" idx="4294967295"/>
          </p:nvPr>
        </p:nvSpPr>
        <p:spPr>
          <a:xfrm>
            <a:off x="1874850" y="1992828"/>
            <a:ext cx="8778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01</a:t>
            </a:r>
            <a:endParaRPr sz="3000" dirty="0"/>
          </a:p>
        </p:txBody>
      </p:sp>
      <p:sp>
        <p:nvSpPr>
          <p:cNvPr id="542" name="Google Shape;542;p38"/>
          <p:cNvSpPr txBox="1">
            <a:spLocks noGrp="1"/>
          </p:cNvSpPr>
          <p:nvPr>
            <p:ph type="title" idx="4294967295"/>
          </p:nvPr>
        </p:nvSpPr>
        <p:spPr>
          <a:xfrm>
            <a:off x="6210384" y="1927250"/>
            <a:ext cx="8778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02</a:t>
            </a:r>
            <a:endParaRPr sz="3000" dirty="0"/>
          </a:p>
        </p:txBody>
      </p:sp>
      <p:cxnSp>
        <p:nvCxnSpPr>
          <p:cNvPr id="545" name="Google Shape;545;p38"/>
          <p:cNvCxnSpPr/>
          <p:nvPr/>
        </p:nvCxnSpPr>
        <p:spPr>
          <a:xfrm>
            <a:off x="713225" y="2884325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6" name="Google Shape;546;p38"/>
          <p:cNvCxnSpPr>
            <a:cxnSpLocks/>
            <a:stCxn id="541" idx="2"/>
          </p:cNvCxnSpPr>
          <p:nvPr/>
        </p:nvCxnSpPr>
        <p:spPr>
          <a:xfrm>
            <a:off x="2313750" y="2440428"/>
            <a:ext cx="0" cy="691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47" name="Google Shape;547;p38"/>
          <p:cNvCxnSpPr>
            <a:cxnSpLocks/>
            <a:stCxn id="542" idx="2"/>
          </p:cNvCxnSpPr>
          <p:nvPr/>
        </p:nvCxnSpPr>
        <p:spPr>
          <a:xfrm>
            <a:off x="6649284" y="2374850"/>
            <a:ext cx="0" cy="691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" name="Google Shape;490;p35">
            <a:extLst>
              <a:ext uri="{FF2B5EF4-FFF2-40B4-BE49-F238E27FC236}">
                <a16:creationId xmlns:a16="http://schemas.microsoft.com/office/drawing/2014/main" id="{A6600378-D2C7-86BA-0FCF-C563D30644D0}"/>
              </a:ext>
            </a:extLst>
          </p:cNvPr>
          <p:cNvSpPr txBox="1">
            <a:spLocks/>
          </p:cNvSpPr>
          <p:nvPr/>
        </p:nvSpPr>
        <p:spPr>
          <a:xfrm>
            <a:off x="7279191" y="4736210"/>
            <a:ext cx="1149000" cy="2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ahkwang Medium"/>
              <a:buNone/>
              <a:defRPr sz="3000" b="0" i="0" u="none" strike="noStrike" cap="none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000" dirty="0"/>
              <a:t>7</a:t>
            </a:r>
          </a:p>
        </p:txBody>
      </p:sp>
      <p:cxnSp>
        <p:nvCxnSpPr>
          <p:cNvPr id="5" name="Google Shape;491;p35">
            <a:extLst>
              <a:ext uri="{FF2B5EF4-FFF2-40B4-BE49-F238E27FC236}">
                <a16:creationId xmlns:a16="http://schemas.microsoft.com/office/drawing/2014/main" id="{DD165FAC-6059-01C2-61CF-2559319BA2F8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2595725" y="4877960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" name="Google Shape;838;p49"/>
          <p:cNvGrpSpPr/>
          <p:nvPr/>
        </p:nvGrpSpPr>
        <p:grpSpPr>
          <a:xfrm rot="5400000">
            <a:off x="4126843" y="3144211"/>
            <a:ext cx="890289" cy="890289"/>
            <a:chOff x="3200104" y="1454325"/>
            <a:chExt cx="558000" cy="558000"/>
          </a:xfrm>
        </p:grpSpPr>
        <p:sp>
          <p:nvSpPr>
            <p:cNvPr id="839" name="Google Shape;839;p49"/>
            <p:cNvSpPr/>
            <p:nvPr/>
          </p:nvSpPr>
          <p:spPr>
            <a:xfrm rot="10800000">
              <a:off x="3200104" y="1454325"/>
              <a:ext cx="558000" cy="5580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9"/>
            <p:cNvSpPr/>
            <p:nvPr/>
          </p:nvSpPr>
          <p:spPr>
            <a:xfrm rot="10800000">
              <a:off x="3277527" y="1454325"/>
              <a:ext cx="85800" cy="85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9"/>
            <p:cNvSpPr/>
            <p:nvPr/>
          </p:nvSpPr>
          <p:spPr>
            <a:xfrm rot="10800000">
              <a:off x="3277426" y="1926425"/>
              <a:ext cx="47100" cy="47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" name="Google Shape;842;p49"/>
          <p:cNvGrpSpPr/>
          <p:nvPr/>
        </p:nvGrpSpPr>
        <p:grpSpPr>
          <a:xfrm rot="5400000">
            <a:off x="1638706" y="3144211"/>
            <a:ext cx="890289" cy="890289"/>
            <a:chOff x="3200104" y="1454325"/>
            <a:chExt cx="558000" cy="558000"/>
          </a:xfrm>
        </p:grpSpPr>
        <p:sp>
          <p:nvSpPr>
            <p:cNvPr id="843" name="Google Shape;843;p49"/>
            <p:cNvSpPr/>
            <p:nvPr/>
          </p:nvSpPr>
          <p:spPr>
            <a:xfrm rot="10800000">
              <a:off x="3200104" y="1454325"/>
              <a:ext cx="558000" cy="5580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9"/>
            <p:cNvSpPr/>
            <p:nvPr/>
          </p:nvSpPr>
          <p:spPr>
            <a:xfrm rot="10800000">
              <a:off x="3277527" y="1454325"/>
              <a:ext cx="85800" cy="85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9"/>
            <p:cNvSpPr/>
            <p:nvPr/>
          </p:nvSpPr>
          <p:spPr>
            <a:xfrm rot="10800000">
              <a:off x="3277426" y="1926425"/>
              <a:ext cx="47100" cy="47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49"/>
          <p:cNvGrpSpPr/>
          <p:nvPr/>
        </p:nvGrpSpPr>
        <p:grpSpPr>
          <a:xfrm rot="5400000">
            <a:off x="6614993" y="3144211"/>
            <a:ext cx="890289" cy="890289"/>
            <a:chOff x="3200104" y="1454325"/>
            <a:chExt cx="558000" cy="558000"/>
          </a:xfrm>
        </p:grpSpPr>
        <p:sp>
          <p:nvSpPr>
            <p:cNvPr id="847" name="Google Shape;847;p49"/>
            <p:cNvSpPr/>
            <p:nvPr/>
          </p:nvSpPr>
          <p:spPr>
            <a:xfrm rot="10800000">
              <a:off x="3200104" y="1454325"/>
              <a:ext cx="558000" cy="5580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9"/>
            <p:cNvSpPr/>
            <p:nvPr/>
          </p:nvSpPr>
          <p:spPr>
            <a:xfrm rot="10800000">
              <a:off x="3277527" y="1454325"/>
              <a:ext cx="85800" cy="85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9"/>
            <p:cNvSpPr/>
            <p:nvPr/>
          </p:nvSpPr>
          <p:spPr>
            <a:xfrm rot="10800000">
              <a:off x="3277426" y="1926425"/>
              <a:ext cx="47100" cy="47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" name="Google Shape;850;p49"/>
          <p:cNvGrpSpPr/>
          <p:nvPr/>
        </p:nvGrpSpPr>
        <p:grpSpPr>
          <a:xfrm rot="5400000">
            <a:off x="1638718" y="1406474"/>
            <a:ext cx="890289" cy="890289"/>
            <a:chOff x="3200104" y="1454325"/>
            <a:chExt cx="558000" cy="558000"/>
          </a:xfrm>
        </p:grpSpPr>
        <p:sp>
          <p:nvSpPr>
            <p:cNvPr id="851" name="Google Shape;851;p49"/>
            <p:cNvSpPr/>
            <p:nvPr/>
          </p:nvSpPr>
          <p:spPr>
            <a:xfrm rot="10800000">
              <a:off x="3200104" y="1454325"/>
              <a:ext cx="558000" cy="5580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9"/>
            <p:cNvSpPr/>
            <p:nvPr/>
          </p:nvSpPr>
          <p:spPr>
            <a:xfrm rot="10800000">
              <a:off x="3277527" y="1454325"/>
              <a:ext cx="85800" cy="85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9"/>
            <p:cNvSpPr/>
            <p:nvPr/>
          </p:nvSpPr>
          <p:spPr>
            <a:xfrm rot="10800000">
              <a:off x="3277426" y="1926425"/>
              <a:ext cx="47100" cy="47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49"/>
          <p:cNvGrpSpPr/>
          <p:nvPr/>
        </p:nvGrpSpPr>
        <p:grpSpPr>
          <a:xfrm rot="5400000">
            <a:off x="6615005" y="1406474"/>
            <a:ext cx="890289" cy="890289"/>
            <a:chOff x="3200104" y="1454325"/>
            <a:chExt cx="558000" cy="558000"/>
          </a:xfrm>
        </p:grpSpPr>
        <p:sp>
          <p:nvSpPr>
            <p:cNvPr id="855" name="Google Shape;855;p49"/>
            <p:cNvSpPr/>
            <p:nvPr/>
          </p:nvSpPr>
          <p:spPr>
            <a:xfrm rot="10800000">
              <a:off x="3200104" y="1454325"/>
              <a:ext cx="558000" cy="5580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9"/>
            <p:cNvSpPr/>
            <p:nvPr/>
          </p:nvSpPr>
          <p:spPr>
            <a:xfrm rot="10800000">
              <a:off x="3277527" y="1454325"/>
              <a:ext cx="85800" cy="85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9"/>
            <p:cNvSpPr/>
            <p:nvPr/>
          </p:nvSpPr>
          <p:spPr>
            <a:xfrm rot="10800000">
              <a:off x="3277426" y="1926425"/>
              <a:ext cx="47100" cy="47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49"/>
          <p:cNvGrpSpPr/>
          <p:nvPr/>
        </p:nvGrpSpPr>
        <p:grpSpPr>
          <a:xfrm rot="5400000">
            <a:off x="4126856" y="1406474"/>
            <a:ext cx="890289" cy="890289"/>
            <a:chOff x="3200104" y="1454325"/>
            <a:chExt cx="558000" cy="558000"/>
          </a:xfrm>
        </p:grpSpPr>
        <p:sp>
          <p:nvSpPr>
            <p:cNvPr id="859" name="Google Shape;859;p49"/>
            <p:cNvSpPr/>
            <p:nvPr/>
          </p:nvSpPr>
          <p:spPr>
            <a:xfrm rot="10800000">
              <a:off x="3200104" y="1454325"/>
              <a:ext cx="558000" cy="558000"/>
            </a:xfrm>
            <a:prstGeom prst="arc">
              <a:avLst>
                <a:gd name="adj1" fmla="val 17863669"/>
                <a:gd name="adj2" fmla="val 3782883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9"/>
            <p:cNvSpPr/>
            <p:nvPr/>
          </p:nvSpPr>
          <p:spPr>
            <a:xfrm rot="10800000">
              <a:off x="3277527" y="1454325"/>
              <a:ext cx="85800" cy="85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9"/>
            <p:cNvSpPr/>
            <p:nvPr/>
          </p:nvSpPr>
          <p:spPr>
            <a:xfrm rot="10800000">
              <a:off x="3277426" y="1926425"/>
              <a:ext cx="47100" cy="47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" name="Google Shape;864;p4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Gender Prediction Models</a:t>
            </a:r>
            <a:endParaRPr dirty="0"/>
          </a:p>
        </p:txBody>
      </p:sp>
      <p:sp>
        <p:nvSpPr>
          <p:cNvPr id="869" name="Google Shape;869;p49"/>
          <p:cNvSpPr txBox="1">
            <a:spLocks noGrp="1"/>
          </p:cNvSpPr>
          <p:nvPr>
            <p:ph type="subTitle" idx="7"/>
          </p:nvPr>
        </p:nvSpPr>
        <p:spPr>
          <a:xfrm>
            <a:off x="1101225" y="19114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Naï</a:t>
            </a:r>
            <a:r>
              <a:rPr lang="en" dirty="0"/>
              <a:t>ve Bayes</a:t>
            </a:r>
            <a:endParaRPr dirty="0"/>
          </a:p>
        </p:txBody>
      </p:sp>
      <p:sp>
        <p:nvSpPr>
          <p:cNvPr id="870" name="Google Shape;870;p49"/>
          <p:cNvSpPr txBox="1">
            <a:spLocks noGrp="1"/>
          </p:cNvSpPr>
          <p:nvPr>
            <p:ph type="subTitle" idx="8"/>
          </p:nvPr>
        </p:nvSpPr>
        <p:spPr>
          <a:xfrm>
            <a:off x="3579000" y="1911450"/>
            <a:ext cx="1986000" cy="8415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Logistic Regression</a:t>
            </a:r>
            <a:endParaRPr dirty="0"/>
          </a:p>
        </p:txBody>
      </p:sp>
      <p:sp>
        <p:nvSpPr>
          <p:cNvPr id="871" name="Google Shape;871;p49"/>
          <p:cNvSpPr txBox="1">
            <a:spLocks noGrp="1"/>
          </p:cNvSpPr>
          <p:nvPr>
            <p:ph type="subTitle" idx="9"/>
          </p:nvPr>
        </p:nvSpPr>
        <p:spPr>
          <a:xfrm>
            <a:off x="6056775" y="19114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SVM</a:t>
            </a:r>
            <a:endParaRPr dirty="0"/>
          </a:p>
        </p:txBody>
      </p:sp>
      <p:sp>
        <p:nvSpPr>
          <p:cNvPr id="872" name="Google Shape;872;p49"/>
          <p:cNvSpPr txBox="1">
            <a:spLocks noGrp="1"/>
          </p:cNvSpPr>
          <p:nvPr>
            <p:ph type="subTitle" idx="13"/>
          </p:nvPr>
        </p:nvSpPr>
        <p:spPr>
          <a:xfrm>
            <a:off x="1101225" y="36496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KNN</a:t>
            </a:r>
            <a:endParaRPr dirty="0"/>
          </a:p>
        </p:txBody>
      </p:sp>
      <p:sp>
        <p:nvSpPr>
          <p:cNvPr id="873" name="Google Shape;873;p49"/>
          <p:cNvSpPr txBox="1">
            <a:spLocks noGrp="1"/>
          </p:cNvSpPr>
          <p:nvPr>
            <p:ph type="subTitle" idx="14"/>
          </p:nvPr>
        </p:nvSpPr>
        <p:spPr>
          <a:xfrm>
            <a:off x="3519930" y="3660742"/>
            <a:ext cx="2179157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Decision tree</a:t>
            </a:r>
            <a:endParaRPr dirty="0"/>
          </a:p>
        </p:txBody>
      </p:sp>
      <p:sp>
        <p:nvSpPr>
          <p:cNvPr id="874" name="Google Shape;874;p49"/>
          <p:cNvSpPr txBox="1">
            <a:spLocks noGrp="1"/>
          </p:cNvSpPr>
          <p:nvPr>
            <p:ph type="subTitle" idx="15"/>
          </p:nvPr>
        </p:nvSpPr>
        <p:spPr>
          <a:xfrm>
            <a:off x="5928179" y="3630167"/>
            <a:ext cx="234369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Random forest</a:t>
            </a:r>
            <a:endParaRPr dirty="0"/>
          </a:p>
        </p:txBody>
      </p:sp>
      <p:grpSp>
        <p:nvGrpSpPr>
          <p:cNvPr id="875" name="Google Shape;875;p49"/>
          <p:cNvGrpSpPr/>
          <p:nvPr/>
        </p:nvGrpSpPr>
        <p:grpSpPr>
          <a:xfrm>
            <a:off x="1923788" y="1580524"/>
            <a:ext cx="320143" cy="392581"/>
            <a:chOff x="3086313" y="2877049"/>
            <a:chExt cx="320143" cy="392581"/>
          </a:xfrm>
        </p:grpSpPr>
        <p:sp>
          <p:nvSpPr>
            <p:cNvPr id="876" name="Google Shape;876;p4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49"/>
          <p:cNvGrpSpPr/>
          <p:nvPr/>
        </p:nvGrpSpPr>
        <p:grpSpPr>
          <a:xfrm>
            <a:off x="1934441" y="3380903"/>
            <a:ext cx="320130" cy="318908"/>
            <a:chOff x="5355784" y="3834547"/>
            <a:chExt cx="299019" cy="297905"/>
          </a:xfrm>
        </p:grpSpPr>
        <p:sp>
          <p:nvSpPr>
            <p:cNvPr id="889" name="Google Shape;889;p49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9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9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9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49"/>
          <p:cNvGrpSpPr/>
          <p:nvPr/>
        </p:nvGrpSpPr>
        <p:grpSpPr>
          <a:xfrm>
            <a:off x="6871516" y="3389389"/>
            <a:ext cx="356515" cy="301955"/>
            <a:chOff x="6671087" y="2009304"/>
            <a:chExt cx="332757" cy="281833"/>
          </a:xfrm>
        </p:grpSpPr>
        <p:sp>
          <p:nvSpPr>
            <p:cNvPr id="894" name="Google Shape;894;p49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9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6" name="Google Shape;896;p49"/>
          <p:cNvSpPr/>
          <p:nvPr/>
        </p:nvSpPr>
        <p:spPr>
          <a:xfrm>
            <a:off x="4389182" y="15950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7" name="Google Shape;897;p49"/>
          <p:cNvGrpSpPr/>
          <p:nvPr/>
        </p:nvGrpSpPr>
        <p:grpSpPr>
          <a:xfrm>
            <a:off x="6900066" y="1549381"/>
            <a:ext cx="330613" cy="359015"/>
            <a:chOff x="2219466" y="1500293"/>
            <a:chExt cx="330613" cy="359015"/>
          </a:xfrm>
        </p:grpSpPr>
        <p:sp>
          <p:nvSpPr>
            <p:cNvPr id="898" name="Google Shape;898;p49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9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49"/>
          <p:cNvGrpSpPr/>
          <p:nvPr/>
        </p:nvGrpSpPr>
        <p:grpSpPr>
          <a:xfrm>
            <a:off x="4410111" y="3344930"/>
            <a:ext cx="301861" cy="332871"/>
            <a:chOff x="1396957" y="4287365"/>
            <a:chExt cx="301861" cy="332871"/>
          </a:xfrm>
        </p:grpSpPr>
        <p:sp>
          <p:nvSpPr>
            <p:cNvPr id="901" name="Google Shape;901;p49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9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9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9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9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9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9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9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9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9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9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9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9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9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9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490;p35">
            <a:extLst>
              <a:ext uri="{FF2B5EF4-FFF2-40B4-BE49-F238E27FC236}">
                <a16:creationId xmlns:a16="http://schemas.microsoft.com/office/drawing/2014/main" id="{405A263C-D53F-215E-271B-CDC4426A0803}"/>
              </a:ext>
            </a:extLst>
          </p:cNvPr>
          <p:cNvSpPr txBox="1">
            <a:spLocks/>
          </p:cNvSpPr>
          <p:nvPr/>
        </p:nvSpPr>
        <p:spPr>
          <a:xfrm>
            <a:off x="7274303" y="4445308"/>
            <a:ext cx="1149000" cy="2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ahkwang Medium"/>
              <a:buNone/>
              <a:defRPr sz="3000" b="0" i="0" u="none" strike="noStrike" cap="none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000" dirty="0"/>
              <a:t>8</a:t>
            </a:r>
          </a:p>
        </p:txBody>
      </p:sp>
      <p:cxnSp>
        <p:nvCxnSpPr>
          <p:cNvPr id="16" name="Google Shape;491;p35">
            <a:extLst>
              <a:ext uri="{FF2B5EF4-FFF2-40B4-BE49-F238E27FC236}">
                <a16:creationId xmlns:a16="http://schemas.microsoft.com/office/drawing/2014/main" id="{C714A008-F0DC-1111-1DD6-9A3BEF5B6020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590837" y="4587058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9" grpId="0" build="p"/>
      <p:bldP spid="870" grpId="0" build="p"/>
      <p:bldP spid="871" grpId="0" build="p"/>
      <p:bldP spid="872" grpId="0" build="p"/>
      <p:bldP spid="873" grpId="0" build="p"/>
      <p:bldP spid="874" grpId="0" build="p"/>
      <p:bldP spid="89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0CB56BB-3EC3-434A-3C09-BF9D6A81FC5A}"/>
              </a:ext>
            </a:extLst>
          </p:cNvPr>
          <p:cNvSpPr/>
          <p:nvPr/>
        </p:nvSpPr>
        <p:spPr>
          <a:xfrm>
            <a:off x="113414" y="730102"/>
            <a:ext cx="1353879" cy="63086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Naïve Bayes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740254-E0EB-A74C-92E1-89C61A0E0026}"/>
              </a:ext>
            </a:extLst>
          </p:cNvPr>
          <p:cNvSpPr/>
          <p:nvPr/>
        </p:nvSpPr>
        <p:spPr>
          <a:xfrm>
            <a:off x="1559444" y="730102"/>
            <a:ext cx="1662222" cy="630866"/>
          </a:xfrm>
          <a:prstGeom prst="rect">
            <a:avLst/>
          </a:prstGeom>
          <a:solidFill>
            <a:srgbClr val="F0EFB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0" dirty="0">
                <a:solidFill>
                  <a:srgbClr val="000000"/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Support Vector Machine</a:t>
            </a:r>
            <a:endParaRPr lang="en-US" sz="1600" b="1" dirty="0">
              <a:solidFill>
                <a:schemeClr val="tx1"/>
              </a:solidFill>
              <a:latin typeface="Gowun Batang" panose="020B0604020202020204" charset="-127"/>
              <a:ea typeface="Gowun Batang" panose="020B0604020202020204" charset="-127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568785-8426-37B2-5DD8-1F210A2EBCB0}"/>
              </a:ext>
            </a:extLst>
          </p:cNvPr>
          <p:cNvSpPr/>
          <p:nvPr/>
        </p:nvSpPr>
        <p:spPr>
          <a:xfrm>
            <a:off x="3313817" y="730102"/>
            <a:ext cx="1353879" cy="630866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Logistic Regression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0DC78A-52BC-B8D1-004D-07F4C8653364}"/>
              </a:ext>
            </a:extLst>
          </p:cNvPr>
          <p:cNvSpPr/>
          <p:nvPr/>
        </p:nvSpPr>
        <p:spPr>
          <a:xfrm>
            <a:off x="4759847" y="730102"/>
            <a:ext cx="1353879" cy="63086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K-Nearest Neighbors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256B2E-512C-9421-267B-F271E3AE2F6F}"/>
              </a:ext>
            </a:extLst>
          </p:cNvPr>
          <p:cNvSpPr/>
          <p:nvPr/>
        </p:nvSpPr>
        <p:spPr>
          <a:xfrm>
            <a:off x="6205877" y="730102"/>
            <a:ext cx="1353879" cy="630866"/>
          </a:xfrm>
          <a:prstGeom prst="rect">
            <a:avLst/>
          </a:prstGeom>
          <a:solidFill>
            <a:srgbClr val="C4E4FA"/>
          </a:solidFill>
          <a:ln>
            <a:solidFill>
              <a:srgbClr val="00206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Decision Tree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6979BD-74E9-8240-83F2-51B1C914CF5A}"/>
              </a:ext>
            </a:extLst>
          </p:cNvPr>
          <p:cNvSpPr/>
          <p:nvPr/>
        </p:nvSpPr>
        <p:spPr>
          <a:xfrm>
            <a:off x="7651907" y="730102"/>
            <a:ext cx="1353879" cy="630866"/>
          </a:xfrm>
          <a:prstGeom prst="rect">
            <a:avLst/>
          </a:prstGeom>
          <a:solidFill>
            <a:srgbClr val="FD7E7B"/>
          </a:solidFill>
          <a:ln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Random Forest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5F73A9-8CF5-3CB3-93DA-5E2C6CEFF0F5}"/>
              </a:ext>
            </a:extLst>
          </p:cNvPr>
          <p:cNvSpPr/>
          <p:nvPr/>
        </p:nvSpPr>
        <p:spPr>
          <a:xfrm>
            <a:off x="3811775" y="2316568"/>
            <a:ext cx="1711842" cy="630866"/>
          </a:xfrm>
          <a:prstGeom prst="rect">
            <a:avLst/>
          </a:prstGeom>
          <a:solidFill>
            <a:schemeClr val="accent4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Voting Classifier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570A40AD-7F5B-5885-084F-3C55062814D8}"/>
              </a:ext>
            </a:extLst>
          </p:cNvPr>
          <p:cNvCxnSpPr>
            <a:cxnSpLocks/>
            <a:stCxn id="7" idx="2"/>
            <a:endCxn id="13" idx="1"/>
          </p:cNvCxnSpPr>
          <p:nvPr/>
        </p:nvCxnSpPr>
        <p:spPr>
          <a:xfrm rot="16200000" flipH="1">
            <a:off x="1665548" y="485773"/>
            <a:ext cx="1271033" cy="302142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4A7BF03B-51E9-3F0C-C4E2-F02B5157A726}"/>
              </a:ext>
            </a:extLst>
          </p:cNvPr>
          <p:cNvCxnSpPr>
            <a:cxnSpLocks/>
            <a:stCxn id="8" idx="2"/>
          </p:cNvCxnSpPr>
          <p:nvPr/>
        </p:nvCxnSpPr>
        <p:spPr>
          <a:xfrm rot="16200000" flipH="1">
            <a:off x="2615391" y="1136132"/>
            <a:ext cx="971549" cy="1421220"/>
          </a:xfrm>
          <a:prstGeom prst="bentConnector2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22BC9195-9CEF-1D6A-5003-2C7958E354E0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3637890" y="1713834"/>
            <a:ext cx="971549" cy="265815"/>
          </a:xfrm>
          <a:prstGeom prst="bentConnector3">
            <a:avLst/>
          </a:prstGeom>
          <a:ln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1300350B-1D58-5958-1EAE-334839AE2CB2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4795289" y="1691018"/>
            <a:ext cx="971548" cy="311448"/>
          </a:xfrm>
          <a:prstGeom prst="bentConnector3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3B99975D-4C7C-24FB-F270-14163E1006B3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>
            <a:off x="5717443" y="1167142"/>
            <a:ext cx="971548" cy="1359200"/>
          </a:xfrm>
          <a:prstGeom prst="bentConnector2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4D8EF6CA-AB2B-A999-AFDF-C38A67EA30A8}"/>
              </a:ext>
            </a:extLst>
          </p:cNvPr>
          <p:cNvCxnSpPr>
            <a:cxnSpLocks/>
            <a:stCxn id="12" idx="2"/>
            <a:endCxn id="13" idx="3"/>
          </p:cNvCxnSpPr>
          <p:nvPr/>
        </p:nvCxnSpPr>
        <p:spPr>
          <a:xfrm rot="5400000">
            <a:off x="6290716" y="593869"/>
            <a:ext cx="1271033" cy="2805230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FAF977FB-0041-E3A5-6C62-13B31DB230BE}"/>
              </a:ext>
            </a:extLst>
          </p:cNvPr>
          <p:cNvSpPr/>
          <p:nvPr/>
        </p:nvSpPr>
        <p:spPr>
          <a:xfrm>
            <a:off x="1624124" y="3782532"/>
            <a:ext cx="1353879" cy="63086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Naïve Bayes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62AE816-F6BF-5D9F-FA6C-3D7EE205C0D3}"/>
              </a:ext>
            </a:extLst>
          </p:cNvPr>
          <p:cNvSpPr/>
          <p:nvPr/>
        </p:nvSpPr>
        <p:spPr>
          <a:xfrm>
            <a:off x="3836585" y="3782532"/>
            <a:ext cx="1662222" cy="630866"/>
          </a:xfrm>
          <a:prstGeom prst="rect">
            <a:avLst/>
          </a:prstGeom>
          <a:solidFill>
            <a:srgbClr val="F0EFB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0" dirty="0">
                <a:solidFill>
                  <a:srgbClr val="000000"/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Support Vector Machine</a:t>
            </a:r>
            <a:endParaRPr lang="en-US" sz="1600" b="1" dirty="0">
              <a:solidFill>
                <a:schemeClr val="tx1"/>
              </a:solidFill>
              <a:latin typeface="Gowun Batang" panose="020B0604020202020204" charset="-127"/>
              <a:ea typeface="Gowun Batang" panose="020B0604020202020204" charset="-127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D8C10D4-F0A4-0FD9-134E-74FCB5A22286}"/>
              </a:ext>
            </a:extLst>
          </p:cNvPr>
          <p:cNvSpPr/>
          <p:nvPr/>
        </p:nvSpPr>
        <p:spPr>
          <a:xfrm>
            <a:off x="6464599" y="3782532"/>
            <a:ext cx="1353879" cy="630866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Gowun Batang" panose="020B0604020202020204" charset="-127"/>
                <a:ea typeface="Gowun Batang" panose="020B0604020202020204" charset="-127"/>
              </a:rPr>
              <a:t>Logistic Regression</a:t>
            </a:r>
          </a:p>
        </p:txBody>
      </p: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4E1CC34C-30C3-9D16-6DC5-B33EB2C3FC3D}"/>
              </a:ext>
            </a:extLst>
          </p:cNvPr>
          <p:cNvCxnSpPr>
            <a:cxnSpLocks/>
            <a:stCxn id="13" idx="2"/>
            <a:endCxn id="37" idx="0"/>
          </p:cNvCxnSpPr>
          <p:nvPr/>
        </p:nvCxnSpPr>
        <p:spPr>
          <a:xfrm rot="5400000">
            <a:off x="3066831" y="2181667"/>
            <a:ext cx="835098" cy="2366632"/>
          </a:xfrm>
          <a:prstGeom prst="bentConnector3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60B52635-9D89-6BE1-5BBD-0F8A4E652E1B}"/>
              </a:ext>
            </a:extLst>
          </p:cNvPr>
          <p:cNvCxnSpPr>
            <a:cxnSpLocks/>
            <a:stCxn id="13" idx="2"/>
            <a:endCxn id="38" idx="0"/>
          </p:cNvCxnSpPr>
          <p:nvPr/>
        </p:nvCxnSpPr>
        <p:spPr>
          <a:xfrm rot="5400000">
            <a:off x="4250147" y="3364983"/>
            <a:ext cx="835098" cy="12700"/>
          </a:xfrm>
          <a:prstGeom prst="bentConnector3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6C8FA3BC-F22B-48FA-EF41-F8B2977168B2}"/>
              </a:ext>
            </a:extLst>
          </p:cNvPr>
          <p:cNvCxnSpPr>
            <a:cxnSpLocks/>
            <a:stCxn id="13" idx="2"/>
            <a:endCxn id="39" idx="0"/>
          </p:cNvCxnSpPr>
          <p:nvPr/>
        </p:nvCxnSpPr>
        <p:spPr>
          <a:xfrm rot="16200000" flipH="1">
            <a:off x="5487068" y="2128061"/>
            <a:ext cx="835098" cy="2473843"/>
          </a:xfrm>
          <a:prstGeom prst="bentConnector3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0" name="Google Shape;490;p35">
            <a:extLst>
              <a:ext uri="{FF2B5EF4-FFF2-40B4-BE49-F238E27FC236}">
                <a16:creationId xmlns:a16="http://schemas.microsoft.com/office/drawing/2014/main" id="{A5290AA8-67CB-F36A-4E91-A1CD0270223A}"/>
              </a:ext>
            </a:extLst>
          </p:cNvPr>
          <p:cNvSpPr txBox="1">
            <a:spLocks/>
          </p:cNvSpPr>
          <p:nvPr/>
        </p:nvSpPr>
        <p:spPr>
          <a:xfrm>
            <a:off x="7559756" y="4714945"/>
            <a:ext cx="1149000" cy="28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ahkwang Medium"/>
              <a:buNone/>
              <a:defRPr sz="3000" b="0" i="0" u="none" strike="noStrike" cap="none">
                <a:solidFill>
                  <a:schemeClr val="dk1"/>
                </a:solidFill>
                <a:latin typeface="Fahkwang Medium"/>
                <a:ea typeface="Fahkwang Medium"/>
                <a:cs typeface="Fahkwang Medium"/>
                <a:sym typeface="Fahkwang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000" dirty="0"/>
              <a:t>9</a:t>
            </a:r>
          </a:p>
        </p:txBody>
      </p:sp>
      <p:cxnSp>
        <p:nvCxnSpPr>
          <p:cNvPr id="51" name="Google Shape;491;p35">
            <a:extLst>
              <a:ext uri="{FF2B5EF4-FFF2-40B4-BE49-F238E27FC236}">
                <a16:creationId xmlns:a16="http://schemas.microsoft.com/office/drawing/2014/main" id="{DDF94537-E41A-24E0-5675-1C178B7EB3E0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2876290" y="4856695"/>
            <a:ext cx="468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44395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37" grpId="0" animBg="1"/>
      <p:bldP spid="38" grpId="0" animBg="1"/>
      <p:bldP spid="39" grpId="0" animBg="1"/>
    </p:bldLst>
  </p:timing>
</p:sld>
</file>

<file path=ppt/theme/theme1.xml><?xml version="1.0" encoding="utf-8"?>
<a:theme xmlns:a="http://schemas.openxmlformats.org/drawingml/2006/main" name="Creative Producer CV by Slidesgo">
  <a:themeElements>
    <a:clrScheme name="Simple Light">
      <a:dk1>
        <a:srgbClr val="000000"/>
      </a:dk1>
      <a:lt1>
        <a:srgbClr val="FFFFFF"/>
      </a:lt1>
      <a:dk2>
        <a:srgbClr val="F9CB9C"/>
      </a:dk2>
      <a:lt2>
        <a:srgbClr val="FFF2CC"/>
      </a:lt2>
      <a:accent1>
        <a:srgbClr val="EAD1DC"/>
      </a:accent1>
      <a:accent2>
        <a:srgbClr val="EFFEB0"/>
      </a:accent2>
      <a:accent3>
        <a:srgbClr val="D9EAD3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</TotalTime>
  <Words>825</Words>
  <Application>Microsoft Office PowerPoint</Application>
  <PresentationFormat>On-screen Show (16:9)</PresentationFormat>
  <Paragraphs>276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Fahkwang Medium</vt:lpstr>
      <vt:lpstr>Gowun Batang</vt:lpstr>
      <vt:lpstr>Arial</vt:lpstr>
      <vt:lpstr>Wingdings</vt:lpstr>
      <vt:lpstr>Fahkwang</vt:lpstr>
      <vt:lpstr>Bebas Neue</vt:lpstr>
      <vt:lpstr>Courier New</vt:lpstr>
      <vt:lpstr>Creative Producer CV by Slidesgo</vt:lpstr>
      <vt:lpstr>Gender Prediction Based on Vietnamese Names</vt:lpstr>
      <vt:lpstr>Introduction</vt:lpstr>
      <vt:lpstr>Describe</vt:lpstr>
      <vt:lpstr>Dataset</vt:lpstr>
      <vt:lpstr>PowerPoint Presentation</vt:lpstr>
      <vt:lpstr>PowerPoint Presentation</vt:lpstr>
      <vt:lpstr>Encoding data</vt:lpstr>
      <vt:lpstr>Gender Prediction Models</vt:lpstr>
      <vt:lpstr>PowerPoint Presentation</vt:lpstr>
      <vt:lpstr>Result</vt:lpstr>
      <vt:lpstr>Demo</vt:lpstr>
      <vt:lpstr>Conclusion and Future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Gender Prediction Based on Vietnamese Names</dc:title>
  <cp:lastModifiedBy>Trần Phương Thảo</cp:lastModifiedBy>
  <cp:revision>19</cp:revision>
  <dcterms:modified xsi:type="dcterms:W3CDTF">2023-01-02T07:02:21Z</dcterms:modified>
</cp:coreProperties>
</file>